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1" r:id="rId5"/>
  </p:sldMasterIdLst>
  <p:notesMasterIdLst>
    <p:notesMasterId r:id="rId75"/>
  </p:notesMasterIdLst>
  <p:handoutMasterIdLst>
    <p:handoutMasterId r:id="rId76"/>
  </p:handoutMasterIdLst>
  <p:sldIdLst>
    <p:sldId id="516" r:id="rId6"/>
    <p:sldId id="740" r:id="rId7"/>
    <p:sldId id="491" r:id="rId8"/>
    <p:sldId id="676" r:id="rId9"/>
    <p:sldId id="677" r:id="rId10"/>
    <p:sldId id="749" r:id="rId11"/>
    <p:sldId id="741" r:id="rId12"/>
    <p:sldId id="743" r:id="rId13"/>
    <p:sldId id="748" r:id="rId14"/>
    <p:sldId id="745" r:id="rId15"/>
    <p:sldId id="744" r:id="rId16"/>
    <p:sldId id="746" r:id="rId17"/>
    <p:sldId id="671" r:id="rId18"/>
    <p:sldId id="672" r:id="rId19"/>
    <p:sldId id="673" r:id="rId20"/>
    <p:sldId id="674" r:id="rId21"/>
    <p:sldId id="750" r:id="rId22"/>
    <p:sldId id="680" r:id="rId23"/>
    <p:sldId id="678" r:id="rId24"/>
    <p:sldId id="675" r:id="rId25"/>
    <p:sldId id="643" r:id="rId26"/>
    <p:sldId id="742" r:id="rId27"/>
    <p:sldId id="646" r:id="rId28"/>
    <p:sldId id="722" r:id="rId29"/>
    <p:sldId id="647" r:id="rId30"/>
    <p:sldId id="648" r:id="rId31"/>
    <p:sldId id="683" r:id="rId32"/>
    <p:sldId id="684" r:id="rId33"/>
    <p:sldId id="696" r:id="rId34"/>
    <p:sldId id="649" r:id="rId35"/>
    <p:sldId id="693" r:id="rId36"/>
    <p:sldId id="700" r:id="rId37"/>
    <p:sldId id="701" r:id="rId38"/>
    <p:sldId id="702" r:id="rId39"/>
    <p:sldId id="703" r:id="rId40"/>
    <p:sldId id="705" r:id="rId41"/>
    <p:sldId id="704" r:id="rId42"/>
    <p:sldId id="706" r:id="rId43"/>
    <p:sldId id="707" r:id="rId44"/>
    <p:sldId id="708" r:id="rId45"/>
    <p:sldId id="709" r:id="rId46"/>
    <p:sldId id="697" r:id="rId47"/>
    <p:sldId id="710" r:id="rId48"/>
    <p:sldId id="699" r:id="rId49"/>
    <p:sldId id="711" r:id="rId50"/>
    <p:sldId id="712" r:id="rId51"/>
    <p:sldId id="713" r:id="rId52"/>
    <p:sldId id="714" r:id="rId53"/>
    <p:sldId id="715" r:id="rId54"/>
    <p:sldId id="716" r:id="rId55"/>
    <p:sldId id="717" r:id="rId56"/>
    <p:sldId id="718" r:id="rId57"/>
    <p:sldId id="719" r:id="rId58"/>
    <p:sldId id="720" r:id="rId59"/>
    <p:sldId id="694" r:id="rId60"/>
    <p:sldId id="721" r:id="rId61"/>
    <p:sldId id="725" r:id="rId62"/>
    <p:sldId id="726" r:id="rId63"/>
    <p:sldId id="724" r:id="rId64"/>
    <p:sldId id="650" r:id="rId65"/>
    <p:sldId id="681" r:id="rId66"/>
    <p:sldId id="685" r:id="rId67"/>
    <p:sldId id="686" r:id="rId68"/>
    <p:sldId id="689" r:id="rId69"/>
    <p:sldId id="727" r:id="rId70"/>
    <p:sldId id="728" r:id="rId71"/>
    <p:sldId id="729" r:id="rId72"/>
    <p:sldId id="690" r:id="rId73"/>
    <p:sldId id="730" r:id="rId74"/>
  </p:sldIdLst>
  <p:sldSz cx="9144000" cy="6858000" type="screen4x3"/>
  <p:notesSz cx="6888163" cy="9623425"/>
  <p:defaultTextStyle>
    <a:defPPr>
      <a:defRPr lang="en-US"/>
    </a:defPPr>
    <a:lvl1pPr algn="l" rtl="0" fontAlgn="base">
      <a:spcBef>
        <a:spcPct val="0"/>
      </a:spcBef>
      <a:spcAft>
        <a:spcPct val="0"/>
      </a:spcAft>
      <a:defRPr sz="2200" b="1" kern="1200">
        <a:solidFill>
          <a:schemeClr val="tx1"/>
        </a:solidFill>
        <a:latin typeface="Tahoma" charset="0"/>
        <a:ea typeface="MS PGothic" charset="0"/>
        <a:cs typeface="Arial" charset="0"/>
      </a:defRPr>
    </a:lvl1pPr>
    <a:lvl2pPr marL="457200" algn="l" rtl="0" fontAlgn="base">
      <a:spcBef>
        <a:spcPct val="0"/>
      </a:spcBef>
      <a:spcAft>
        <a:spcPct val="0"/>
      </a:spcAft>
      <a:defRPr sz="2200" b="1" kern="1200">
        <a:solidFill>
          <a:schemeClr val="tx1"/>
        </a:solidFill>
        <a:latin typeface="Tahoma" charset="0"/>
        <a:ea typeface="MS PGothic" charset="0"/>
        <a:cs typeface="Arial" charset="0"/>
      </a:defRPr>
    </a:lvl2pPr>
    <a:lvl3pPr marL="914400" algn="l" rtl="0" fontAlgn="base">
      <a:spcBef>
        <a:spcPct val="0"/>
      </a:spcBef>
      <a:spcAft>
        <a:spcPct val="0"/>
      </a:spcAft>
      <a:defRPr sz="2200" b="1" kern="1200">
        <a:solidFill>
          <a:schemeClr val="tx1"/>
        </a:solidFill>
        <a:latin typeface="Tahoma" charset="0"/>
        <a:ea typeface="MS PGothic" charset="0"/>
        <a:cs typeface="Arial" charset="0"/>
      </a:defRPr>
    </a:lvl3pPr>
    <a:lvl4pPr marL="1371600" algn="l" rtl="0" fontAlgn="base">
      <a:spcBef>
        <a:spcPct val="0"/>
      </a:spcBef>
      <a:spcAft>
        <a:spcPct val="0"/>
      </a:spcAft>
      <a:defRPr sz="2200" b="1" kern="1200">
        <a:solidFill>
          <a:schemeClr val="tx1"/>
        </a:solidFill>
        <a:latin typeface="Tahoma" charset="0"/>
        <a:ea typeface="MS PGothic" charset="0"/>
        <a:cs typeface="Arial" charset="0"/>
      </a:defRPr>
    </a:lvl4pPr>
    <a:lvl5pPr marL="1828800" algn="l" rtl="0" fontAlgn="base">
      <a:spcBef>
        <a:spcPct val="0"/>
      </a:spcBef>
      <a:spcAft>
        <a:spcPct val="0"/>
      </a:spcAft>
      <a:defRPr sz="2200" b="1" kern="1200">
        <a:solidFill>
          <a:schemeClr val="tx1"/>
        </a:solidFill>
        <a:latin typeface="Tahoma" charset="0"/>
        <a:ea typeface="MS PGothic" charset="0"/>
        <a:cs typeface="Arial" charset="0"/>
      </a:defRPr>
    </a:lvl5pPr>
    <a:lvl6pPr marL="2286000" algn="l" defTabSz="457200" rtl="0" eaLnBrk="1" latinLnBrk="0" hangingPunct="1">
      <a:defRPr sz="2200" b="1" kern="1200">
        <a:solidFill>
          <a:schemeClr val="tx1"/>
        </a:solidFill>
        <a:latin typeface="Tahoma" charset="0"/>
        <a:ea typeface="MS PGothic" charset="0"/>
        <a:cs typeface="Arial" charset="0"/>
      </a:defRPr>
    </a:lvl6pPr>
    <a:lvl7pPr marL="2743200" algn="l" defTabSz="457200" rtl="0" eaLnBrk="1" latinLnBrk="0" hangingPunct="1">
      <a:defRPr sz="2200" b="1" kern="1200">
        <a:solidFill>
          <a:schemeClr val="tx1"/>
        </a:solidFill>
        <a:latin typeface="Tahoma" charset="0"/>
        <a:ea typeface="MS PGothic" charset="0"/>
        <a:cs typeface="Arial" charset="0"/>
      </a:defRPr>
    </a:lvl7pPr>
    <a:lvl8pPr marL="3200400" algn="l" defTabSz="457200" rtl="0" eaLnBrk="1" latinLnBrk="0" hangingPunct="1">
      <a:defRPr sz="2200" b="1" kern="1200">
        <a:solidFill>
          <a:schemeClr val="tx1"/>
        </a:solidFill>
        <a:latin typeface="Tahoma" charset="0"/>
        <a:ea typeface="MS PGothic" charset="0"/>
        <a:cs typeface="Arial" charset="0"/>
      </a:defRPr>
    </a:lvl8pPr>
    <a:lvl9pPr marL="3657600" algn="l" defTabSz="457200" rtl="0" eaLnBrk="1" latinLnBrk="0" hangingPunct="1">
      <a:defRPr sz="2200" b="1" kern="1200">
        <a:solidFill>
          <a:schemeClr val="tx1"/>
        </a:solidFill>
        <a:latin typeface="Tahoma" charset="0"/>
        <a:ea typeface="MS PGothic"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EAEAEA"/>
    <a:srgbClr val="00B050"/>
    <a:srgbClr val="003366"/>
    <a:srgbClr val="A80000"/>
    <a:srgbClr val="A36F5D"/>
    <a:srgbClr val="F8F8F8"/>
    <a:srgbClr val="5F5F5F"/>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EC5027-1313-4AC1-A4C5-4B1C158A97A7}" v="47" dt="2022-11-02T19:53:11.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6" autoAdjust="0"/>
    <p:restoredTop sz="86336" autoAdjust="0"/>
  </p:normalViewPr>
  <p:slideViewPr>
    <p:cSldViewPr>
      <p:cViewPr>
        <p:scale>
          <a:sx n="100" d="100"/>
          <a:sy n="100" d="100"/>
        </p:scale>
        <p:origin x="942"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3600"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53251" name="Rectangle 3"/>
          <p:cNvSpPr>
            <a:spLocks noGrp="1" noChangeArrowheads="1"/>
          </p:cNvSpPr>
          <p:nvPr>
            <p:ph type="dt" sz="quarter" idx="1"/>
          </p:nvPr>
        </p:nvSpPr>
        <p:spPr bwMode="auto">
          <a:xfrm>
            <a:off x="3903663"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charset="0"/>
                <a:ea typeface="ＭＳ Ｐゴシック" charset="-128"/>
                <a:cs typeface="+mn-cs"/>
              </a:defRPr>
            </a:lvl1pPr>
          </a:lstStyle>
          <a:p>
            <a:pPr>
              <a:defRPr/>
            </a:pPr>
            <a:endParaRPr lang="en-US"/>
          </a:p>
        </p:txBody>
      </p:sp>
      <p:sp>
        <p:nvSpPr>
          <p:cNvPr id="53252" name="Rectangle 4"/>
          <p:cNvSpPr>
            <a:spLocks noGrp="1" noChangeArrowheads="1"/>
          </p:cNvSpPr>
          <p:nvPr>
            <p:ph type="ftr" sz="quarter" idx="2"/>
          </p:nvPr>
        </p:nvSpPr>
        <p:spPr bwMode="auto">
          <a:xfrm>
            <a:off x="0"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53253" name="Rectangle 5"/>
          <p:cNvSpPr>
            <a:spLocks noGrp="1" noChangeArrowheads="1"/>
          </p:cNvSpPr>
          <p:nvPr>
            <p:ph type="sldNum" sz="quarter" idx="3"/>
          </p:nvPr>
        </p:nvSpPr>
        <p:spPr bwMode="auto">
          <a:xfrm>
            <a:off x="3903663"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New Roman" charset="0"/>
                <a:cs typeface="MS PGothic" charset="0"/>
              </a:defRPr>
            </a:lvl1pPr>
          </a:lstStyle>
          <a:p>
            <a:fld id="{1F25CC0F-C6C5-F54A-B594-6A424CB9F11F}" type="slidenum">
              <a:rPr lang="en-US"/>
              <a:pPr/>
              <a:t>‹#›</a:t>
            </a:fld>
            <a:endParaRPr lang="en-US"/>
          </a:p>
        </p:txBody>
      </p:sp>
    </p:spTree>
    <p:extLst>
      <p:ext uri="{BB962C8B-B14F-4D97-AF65-F5344CB8AC3E}">
        <p14:creationId xmlns:p14="http://schemas.microsoft.com/office/powerpoint/2010/main" val="2349337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49155" name="Rectangle 3"/>
          <p:cNvSpPr>
            <a:spLocks noGrp="1" noChangeArrowheads="1"/>
          </p:cNvSpPr>
          <p:nvPr>
            <p:ph type="dt" idx="1"/>
          </p:nvPr>
        </p:nvSpPr>
        <p:spPr bwMode="auto">
          <a:xfrm>
            <a:off x="3903663"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charset="0"/>
                <a:ea typeface="ＭＳ Ｐゴシック" charset="-128"/>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038225" y="722313"/>
            <a:ext cx="4811713" cy="3608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7" name="Rectangle 5"/>
          <p:cNvSpPr>
            <a:spLocks noGrp="1" noChangeArrowheads="1"/>
          </p:cNvSpPr>
          <p:nvPr>
            <p:ph type="body" sz="quarter" idx="3"/>
          </p:nvPr>
        </p:nvSpPr>
        <p:spPr bwMode="auto">
          <a:xfrm>
            <a:off x="917575" y="4570413"/>
            <a:ext cx="5053013" cy="4330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49159" name="Rectangle 7"/>
          <p:cNvSpPr>
            <a:spLocks noGrp="1" noChangeArrowheads="1"/>
          </p:cNvSpPr>
          <p:nvPr>
            <p:ph type="sldNum" sz="quarter" idx="5"/>
          </p:nvPr>
        </p:nvSpPr>
        <p:spPr bwMode="auto">
          <a:xfrm>
            <a:off x="3903663"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New Roman" charset="0"/>
                <a:cs typeface="MS PGothic" charset="0"/>
              </a:defRPr>
            </a:lvl1pPr>
          </a:lstStyle>
          <a:p>
            <a:fld id="{17D15620-AC43-9845-8CA2-C88CF00DA762}" type="slidenum">
              <a:rPr lang="en-US"/>
              <a:pPr/>
              <a:t>‹#›</a:t>
            </a:fld>
            <a:endParaRPr lang="en-US"/>
          </a:p>
        </p:txBody>
      </p:sp>
    </p:spTree>
    <p:extLst>
      <p:ext uri="{BB962C8B-B14F-4D97-AF65-F5344CB8AC3E}">
        <p14:creationId xmlns:p14="http://schemas.microsoft.com/office/powerpoint/2010/main" val="29513416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2pPr>
    <a:lvl3pPr marL="9144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3pPr>
    <a:lvl4pPr marL="13716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4pPr>
    <a:lvl5pPr marL="18288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D15620-AC43-9845-8CA2-C88CF00DA762}" type="slidenum">
              <a:rPr lang="en-US" smtClean="0"/>
              <a:pPr/>
              <a:t>1</a:t>
            </a:fld>
            <a:endParaRPr lang="en-US"/>
          </a:p>
        </p:txBody>
      </p:sp>
    </p:spTree>
    <p:extLst>
      <p:ext uri="{BB962C8B-B14F-4D97-AF65-F5344CB8AC3E}">
        <p14:creationId xmlns:p14="http://schemas.microsoft.com/office/powerpoint/2010/main" val="368550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person is stuck in the mountains and is trying to get down (i.e., trying to find the global minimum). There is heavy fog such that visibility is extremely low. Therefore, the path down the mountain is not visible, so they must use local information to find the minimum. They can use the method of gradient descent, which involves looking at the steepness of the hill at their current position, then proceeding in the direction with the steepest descent (i.e., downhill). If they were trying to find the top of the mountain (i.e., the maximum), then they would proceed in the direction of steepest ascent (i.e., uphill). Using this method, they would eventually find their way down the mountain or possibly get stuck in some hole (i.e., local minimum or saddle point), like a mountain lake. However, assume also that the steepness of the hill is not immediately obvious with simple observation, but rather it requires a sophisticated instrument to measure, which the person happens to have at the moment. It takes quite some time to measure the steepness of the hill with the instrument, thus they should minimize their use of the instrument if they wanted to get down the mountain before sunset. The difficulty then is choosing the frequency at which they should measure the steepness of the hill so not to go off track.</a:t>
            </a:r>
          </a:p>
          <a:p>
            <a:endParaRPr lang="en-GB" dirty="0"/>
          </a:p>
          <a:p>
            <a:r>
              <a:rPr lang="en-GB" dirty="0"/>
              <a:t>In this analogy, the person represents the algorithm, and the path taken down the mountain represents the sequence of parameter settings that the algorithm will explore. The steepness of the hill represents the slope of the function at that point. The instrument used to measure steepness is differentiation. The direction they choose to travel in aligns with the gradient of the function at that point. The amount of time they travel before taking another measurement is the step size.</a:t>
            </a:r>
          </a:p>
        </p:txBody>
      </p:sp>
      <p:sp>
        <p:nvSpPr>
          <p:cNvPr id="4" name="Slide Number Placeholder 3"/>
          <p:cNvSpPr>
            <a:spLocks noGrp="1"/>
          </p:cNvSpPr>
          <p:nvPr>
            <p:ph type="sldNum" sz="quarter" idx="5"/>
          </p:nvPr>
        </p:nvSpPr>
        <p:spPr/>
        <p:txBody>
          <a:bodyPr/>
          <a:lstStyle/>
          <a:p>
            <a:fld id="{17D15620-AC43-9845-8CA2-C88CF00DA762}" type="slidenum">
              <a:rPr lang="en-US" smtClean="0"/>
              <a:pPr/>
              <a:t>18</a:t>
            </a:fld>
            <a:endParaRPr lang="en-US"/>
          </a:p>
        </p:txBody>
      </p:sp>
    </p:spTree>
    <p:extLst>
      <p:ext uri="{BB962C8B-B14F-4D97-AF65-F5344CB8AC3E}">
        <p14:creationId xmlns:p14="http://schemas.microsoft.com/office/powerpoint/2010/main" val="175475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415008"/>
          </a:xfrm>
        </p:spPr>
        <p:txBody>
          <a:bodyPr/>
          <a:lstStyle>
            <a:lvl1pPr marL="0" indent="0" algn="ctr">
              <a:buNone/>
              <a:defRPr b="1" i="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1802038524"/>
      </p:ext>
    </p:extLst>
  </p:cSld>
  <p:clrMapOvr>
    <a:masterClrMapping/>
  </p:clrMapOvr>
  <p:transition spd="slow">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Footer Placeholder 9"/>
          <p:cNvSpPr>
            <a:spLocks noGrp="1"/>
          </p:cNvSpPr>
          <p:nvPr>
            <p:ph type="ftr" sz="quarter" idx="11"/>
          </p:nvPr>
        </p:nvSpPr>
        <p:spPr/>
        <p:txBody>
          <a:bodyPr/>
          <a:lstStyle/>
          <a:p>
            <a:pPr algn="l"/>
            <a:r>
              <a:rPr lang="en-GB"/>
              <a:t>CIS041-3 Advanced Information Technology</a:t>
            </a:r>
            <a:endParaRPr lang="en-US" dirty="0"/>
          </a:p>
        </p:txBody>
      </p:sp>
      <p:cxnSp>
        <p:nvCxnSpPr>
          <p:cNvPr id="5" name="Straight Connector 4">
            <a:extLst>
              <a:ext uri="{FF2B5EF4-FFF2-40B4-BE49-F238E27FC236}">
                <a16:creationId xmlns:a16="http://schemas.microsoft.com/office/drawing/2014/main" id="{14BC1582-7E17-658E-1CCE-BA188F65D0D3}"/>
              </a:ext>
            </a:extLst>
          </p:cNvPr>
          <p:cNvCxnSpPr/>
          <p:nvPr userDrawn="1"/>
        </p:nvCxnSpPr>
        <p:spPr bwMode="auto">
          <a:xfrm>
            <a:off x="1625593" y="1268760"/>
            <a:ext cx="70104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C9DB9B9D-C887-E36B-C4AE-E67A20B1AE10}"/>
              </a:ext>
            </a:extLst>
          </p:cNvPr>
          <p:cNvSpPr txBox="1"/>
          <p:nvPr userDrawn="1"/>
        </p:nvSpPr>
        <p:spPr>
          <a:xfrm>
            <a:off x="8172400" y="6309320"/>
            <a:ext cx="576064" cy="338554"/>
          </a:xfrm>
          <a:prstGeom prst="rect">
            <a:avLst/>
          </a:prstGeom>
          <a:noFill/>
        </p:spPr>
        <p:txBody>
          <a:bodyPr wrap="square" rtlCol="0">
            <a:spAutoFit/>
          </a:bodyPr>
          <a:lstStyle/>
          <a:p>
            <a:fld id="{3608B259-4EAF-4078-B9AB-1627AE8B9214}" type="slidenum">
              <a:rPr lang="en-GB" sz="1600" smtClean="0"/>
              <a:t>‹#›</a:t>
            </a:fld>
            <a:endParaRPr lang="en-GB" sz="1600" dirty="0"/>
          </a:p>
        </p:txBody>
      </p:sp>
    </p:spTree>
    <p:extLst>
      <p:ext uri="{BB962C8B-B14F-4D97-AF65-F5344CB8AC3E}">
        <p14:creationId xmlns:p14="http://schemas.microsoft.com/office/powerpoint/2010/main" val="3622430179"/>
      </p:ext>
    </p:extLst>
  </p:cSld>
  <p:clrMapOvr>
    <a:masterClrMapping/>
  </p:clrMapOvr>
  <p:transition spd="slow">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pPr algn="l"/>
            <a:r>
              <a:rPr lang="en-GB"/>
              <a:t>CIS041-3 Advanced Information Technology</a:t>
            </a:r>
            <a:endParaRPr lang="en-US" dirty="0"/>
          </a:p>
        </p:txBody>
      </p:sp>
      <p:cxnSp>
        <p:nvCxnSpPr>
          <p:cNvPr id="5" name="Straight Connector 4">
            <a:extLst>
              <a:ext uri="{FF2B5EF4-FFF2-40B4-BE49-F238E27FC236}">
                <a16:creationId xmlns:a16="http://schemas.microsoft.com/office/drawing/2014/main" id="{7894B93D-EBC4-3F18-275B-37B30D2EE26E}"/>
              </a:ext>
            </a:extLst>
          </p:cNvPr>
          <p:cNvCxnSpPr/>
          <p:nvPr userDrawn="1"/>
        </p:nvCxnSpPr>
        <p:spPr bwMode="auto">
          <a:xfrm>
            <a:off x="1600200" y="1268760"/>
            <a:ext cx="70104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 name="Date Placeholder 6">
            <a:extLst>
              <a:ext uri="{FF2B5EF4-FFF2-40B4-BE49-F238E27FC236}">
                <a16:creationId xmlns:a16="http://schemas.microsoft.com/office/drawing/2014/main" id="{4CC4484E-6B92-B3C3-0AE1-707B617B26D8}"/>
              </a:ext>
            </a:extLst>
          </p:cNvPr>
          <p:cNvSpPr txBox="1">
            <a:spLocks/>
          </p:cNvSpPr>
          <p:nvPr userDrawn="1"/>
        </p:nvSpPr>
        <p:spPr>
          <a:xfrm>
            <a:off x="8316416" y="6309320"/>
            <a:ext cx="693440" cy="365125"/>
          </a:xfrm>
          <a:prstGeom prst="rect">
            <a:avLst/>
          </a:prstGeom>
        </p:spPr>
        <p:txBody>
          <a:bodyPr/>
          <a:lstStyle>
            <a:defPPr>
              <a:defRPr lang="en-US"/>
            </a:defPPr>
            <a:lvl1pPr algn="l" rtl="0" fontAlgn="base">
              <a:spcBef>
                <a:spcPct val="0"/>
              </a:spcBef>
              <a:spcAft>
                <a:spcPct val="0"/>
              </a:spcAft>
              <a:defRPr sz="1400" b="1" kern="1200">
                <a:solidFill>
                  <a:schemeClr val="tx1"/>
                </a:solidFill>
                <a:latin typeface="Tahoma" charset="0"/>
                <a:ea typeface="MS PGothic" charset="0"/>
                <a:cs typeface="Arial" charset="0"/>
              </a:defRPr>
            </a:lvl1pPr>
            <a:lvl2pPr marL="457200" algn="l" rtl="0" fontAlgn="base">
              <a:spcBef>
                <a:spcPct val="0"/>
              </a:spcBef>
              <a:spcAft>
                <a:spcPct val="0"/>
              </a:spcAft>
              <a:defRPr sz="2200" b="1" kern="1200">
                <a:solidFill>
                  <a:schemeClr val="tx1"/>
                </a:solidFill>
                <a:latin typeface="Tahoma" charset="0"/>
                <a:ea typeface="MS PGothic" charset="0"/>
                <a:cs typeface="Arial" charset="0"/>
              </a:defRPr>
            </a:lvl2pPr>
            <a:lvl3pPr marL="914400" algn="l" rtl="0" fontAlgn="base">
              <a:spcBef>
                <a:spcPct val="0"/>
              </a:spcBef>
              <a:spcAft>
                <a:spcPct val="0"/>
              </a:spcAft>
              <a:defRPr sz="2200" b="1" kern="1200">
                <a:solidFill>
                  <a:schemeClr val="tx1"/>
                </a:solidFill>
                <a:latin typeface="Tahoma" charset="0"/>
                <a:ea typeface="MS PGothic" charset="0"/>
                <a:cs typeface="Arial" charset="0"/>
              </a:defRPr>
            </a:lvl3pPr>
            <a:lvl4pPr marL="1371600" algn="l" rtl="0" fontAlgn="base">
              <a:spcBef>
                <a:spcPct val="0"/>
              </a:spcBef>
              <a:spcAft>
                <a:spcPct val="0"/>
              </a:spcAft>
              <a:defRPr sz="2200" b="1" kern="1200">
                <a:solidFill>
                  <a:schemeClr val="tx1"/>
                </a:solidFill>
                <a:latin typeface="Tahoma" charset="0"/>
                <a:ea typeface="MS PGothic" charset="0"/>
                <a:cs typeface="Arial" charset="0"/>
              </a:defRPr>
            </a:lvl4pPr>
            <a:lvl5pPr marL="1828800" algn="l" rtl="0" fontAlgn="base">
              <a:spcBef>
                <a:spcPct val="0"/>
              </a:spcBef>
              <a:spcAft>
                <a:spcPct val="0"/>
              </a:spcAft>
              <a:defRPr sz="2200" b="1" kern="1200">
                <a:solidFill>
                  <a:schemeClr val="tx1"/>
                </a:solidFill>
                <a:latin typeface="Tahoma" charset="0"/>
                <a:ea typeface="MS PGothic" charset="0"/>
                <a:cs typeface="Arial" charset="0"/>
              </a:defRPr>
            </a:lvl5pPr>
            <a:lvl6pPr marL="2286000" algn="l" defTabSz="457200" rtl="0" eaLnBrk="1" latinLnBrk="0" hangingPunct="1">
              <a:defRPr sz="2200" b="1" kern="1200">
                <a:solidFill>
                  <a:schemeClr val="tx1"/>
                </a:solidFill>
                <a:latin typeface="Tahoma" charset="0"/>
                <a:ea typeface="MS PGothic" charset="0"/>
                <a:cs typeface="Arial" charset="0"/>
              </a:defRPr>
            </a:lvl6pPr>
            <a:lvl7pPr marL="2743200" algn="l" defTabSz="457200" rtl="0" eaLnBrk="1" latinLnBrk="0" hangingPunct="1">
              <a:defRPr sz="2200" b="1" kern="1200">
                <a:solidFill>
                  <a:schemeClr val="tx1"/>
                </a:solidFill>
                <a:latin typeface="Tahoma" charset="0"/>
                <a:ea typeface="MS PGothic" charset="0"/>
                <a:cs typeface="Arial" charset="0"/>
              </a:defRPr>
            </a:lvl7pPr>
            <a:lvl8pPr marL="3200400" algn="l" defTabSz="457200" rtl="0" eaLnBrk="1" latinLnBrk="0" hangingPunct="1">
              <a:defRPr sz="2200" b="1" kern="1200">
                <a:solidFill>
                  <a:schemeClr val="tx1"/>
                </a:solidFill>
                <a:latin typeface="Tahoma" charset="0"/>
                <a:ea typeface="MS PGothic" charset="0"/>
                <a:cs typeface="Arial" charset="0"/>
              </a:defRPr>
            </a:lvl8pPr>
            <a:lvl9pPr marL="3657600" algn="l" defTabSz="457200" rtl="0" eaLnBrk="1" latinLnBrk="0" hangingPunct="1">
              <a:defRPr sz="2200" b="1" kern="1200">
                <a:solidFill>
                  <a:schemeClr val="tx1"/>
                </a:solidFill>
                <a:latin typeface="Tahoma" charset="0"/>
                <a:ea typeface="MS PGothic" charset="0"/>
                <a:cs typeface="Arial" charset="0"/>
              </a:defRPr>
            </a:lvl9pPr>
          </a:lstStyle>
          <a:p>
            <a:fld id="{00ADBB8C-D81D-4FDC-9E19-56F5754AD328}" type="slidenum">
              <a:rPr lang="en-GB" smtClean="0"/>
              <a:pPr/>
              <a:t>‹#›</a:t>
            </a:fld>
            <a:endParaRPr lang="en-US" dirty="0"/>
          </a:p>
        </p:txBody>
      </p:sp>
    </p:spTree>
    <p:extLst>
      <p:ext uri="{BB962C8B-B14F-4D97-AF65-F5344CB8AC3E}">
        <p14:creationId xmlns:p14="http://schemas.microsoft.com/office/powerpoint/2010/main" val="4116900004"/>
      </p:ext>
    </p:extLst>
  </p:cSld>
  <p:clrMapOvr>
    <a:masterClrMapping/>
  </p:clrMapOvr>
  <p:transition spd="slow">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wrap="square" anchor="t"/>
          <a:lstStyle>
            <a:lvl1pPr algn="l">
              <a:defRPr sz="4000" b="1" cap="none">
                <a:effectLst/>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Tree>
    <p:extLst>
      <p:ext uri="{BB962C8B-B14F-4D97-AF65-F5344CB8AC3E}">
        <p14:creationId xmlns:p14="http://schemas.microsoft.com/office/powerpoint/2010/main" val="2987702741"/>
      </p:ext>
    </p:extLst>
  </p:cSld>
  <p:clrMapOvr>
    <a:masterClrMapping/>
  </p:clrMapOvr>
  <p:transition spd="slow">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00200" y="1981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181600" y="1981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8316416" y="6309320"/>
            <a:ext cx="693440" cy="365125"/>
          </a:xfrm>
          <a:prstGeom prst="rect">
            <a:avLst/>
          </a:prstGeom>
        </p:spPr>
        <p:txBody>
          <a:bodyPr/>
          <a:lstStyle>
            <a:lvl1pPr>
              <a:defRPr sz="1400"/>
            </a:lvl1pPr>
          </a:lstStyle>
          <a:p>
            <a:endParaRPr lang="en-US" dirty="0"/>
          </a:p>
        </p:txBody>
      </p:sp>
      <p:sp>
        <p:nvSpPr>
          <p:cNvPr id="8" name="Footer Placeholder 7"/>
          <p:cNvSpPr>
            <a:spLocks noGrp="1"/>
          </p:cNvSpPr>
          <p:nvPr>
            <p:ph type="ftr" sz="quarter" idx="11"/>
          </p:nvPr>
        </p:nvSpPr>
        <p:spPr/>
        <p:txBody>
          <a:bodyPr/>
          <a:lstStyle/>
          <a:p>
            <a:pPr algn="l"/>
            <a:r>
              <a:rPr lang="en-GB"/>
              <a:t>CIS041-3 Advanced Information Technology</a:t>
            </a:r>
            <a:endParaRPr lang="en-US" dirty="0"/>
          </a:p>
        </p:txBody>
      </p:sp>
      <p:cxnSp>
        <p:nvCxnSpPr>
          <p:cNvPr id="6" name="Straight Connector 5">
            <a:extLst>
              <a:ext uri="{FF2B5EF4-FFF2-40B4-BE49-F238E27FC236}">
                <a16:creationId xmlns:a16="http://schemas.microsoft.com/office/drawing/2014/main" id="{847E8333-C829-F84B-3B99-1846717D59B3}"/>
              </a:ext>
            </a:extLst>
          </p:cNvPr>
          <p:cNvCxnSpPr/>
          <p:nvPr userDrawn="1"/>
        </p:nvCxnSpPr>
        <p:spPr bwMode="auto">
          <a:xfrm>
            <a:off x="1600200" y="1196752"/>
            <a:ext cx="70104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42028536"/>
      </p:ext>
    </p:extLst>
  </p:cSld>
  <p:clrMapOvr>
    <a:masterClrMapping/>
  </p:clrMapOvr>
  <p:transition spd="slow">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Date Placeholder 2"/>
          <p:cNvSpPr>
            <a:spLocks noGrp="1"/>
          </p:cNvSpPr>
          <p:nvPr>
            <p:ph type="dt" sz="half" idx="10"/>
          </p:nvPr>
        </p:nvSpPr>
        <p:spPr>
          <a:xfrm>
            <a:off x="8316416" y="6309320"/>
            <a:ext cx="693440" cy="365125"/>
          </a:xfrm>
          <a:prstGeom prst="rect">
            <a:avLst/>
          </a:prstGeom>
        </p:spPr>
        <p:txBody>
          <a:bodyPr/>
          <a:lstStyle>
            <a:lvl1pPr>
              <a:defRPr sz="1400"/>
            </a:lvl1pPr>
          </a:lstStyle>
          <a:p>
            <a:endParaRPr lang="en-US" dirty="0"/>
          </a:p>
        </p:txBody>
      </p:sp>
      <p:sp>
        <p:nvSpPr>
          <p:cNvPr id="8" name="Footer Placeholder 3"/>
          <p:cNvSpPr>
            <a:spLocks noGrp="1"/>
          </p:cNvSpPr>
          <p:nvPr>
            <p:ph type="ftr" sz="quarter" idx="11"/>
          </p:nvPr>
        </p:nvSpPr>
        <p:spPr>
          <a:xfrm>
            <a:off x="179512" y="6309320"/>
            <a:ext cx="4392488" cy="365125"/>
          </a:xfrm>
        </p:spPr>
        <p:txBody>
          <a:bodyPr/>
          <a:lstStyle/>
          <a:p>
            <a:pPr algn="l"/>
            <a:r>
              <a:rPr lang="en-GB"/>
              <a:t>CIS041-3 Advanced Information Technology</a:t>
            </a:r>
            <a:endParaRPr lang="en-US" dirty="0"/>
          </a:p>
        </p:txBody>
      </p:sp>
      <p:cxnSp>
        <p:nvCxnSpPr>
          <p:cNvPr id="4" name="Straight Connector 3">
            <a:extLst>
              <a:ext uri="{FF2B5EF4-FFF2-40B4-BE49-F238E27FC236}">
                <a16:creationId xmlns:a16="http://schemas.microsoft.com/office/drawing/2014/main" id="{D7CF3D2D-3013-31D8-1A1A-AC5A95C17DAF}"/>
              </a:ext>
            </a:extLst>
          </p:cNvPr>
          <p:cNvCxnSpPr/>
          <p:nvPr userDrawn="1"/>
        </p:nvCxnSpPr>
        <p:spPr bwMode="auto">
          <a:xfrm>
            <a:off x="1600200" y="1177888"/>
            <a:ext cx="70104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53538539"/>
      </p:ext>
    </p:extLst>
  </p:cSld>
  <p:clrMapOvr>
    <a:masterClrMapping/>
  </p:clrMapOvr>
  <p:transition spd="slow">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Slide">
    <p:bg>
      <p:bgPr>
        <a:solidFill>
          <a:srgbClr val="233337"/>
        </a:solidFill>
        <a:effectLst/>
      </p:bgPr>
    </p:bg>
    <p:spTree>
      <p:nvGrpSpPr>
        <p:cNvPr id="1" name=""/>
        <p:cNvGrpSpPr/>
        <p:nvPr/>
      </p:nvGrpSpPr>
      <p:grpSpPr>
        <a:xfrm>
          <a:off x="0" y="0"/>
          <a:ext cx="0" cy="0"/>
          <a:chOff x="0" y="0"/>
          <a:chExt cx="0" cy="0"/>
        </a:xfrm>
      </p:grpSpPr>
      <p:sp>
        <p:nvSpPr>
          <p:cNvPr id="4" name="TextBox 3"/>
          <p:cNvSpPr txBox="1"/>
          <p:nvPr/>
        </p:nvSpPr>
        <p:spPr>
          <a:xfrm>
            <a:off x="1084263" y="1981200"/>
            <a:ext cx="3013075" cy="646113"/>
          </a:xfrm>
          <a:prstGeom prst="rect">
            <a:avLst/>
          </a:prstGeom>
          <a:noFill/>
        </p:spPr>
        <p:txBody>
          <a:bodyPr wrap="none">
            <a:spAutoFit/>
          </a:bodyPr>
          <a:lstStyle/>
          <a:p>
            <a:pPr>
              <a:defRPr/>
            </a:pPr>
            <a:r>
              <a:rPr lang="en-US" sz="3600">
                <a:solidFill>
                  <a:srgbClr val="FBFCFF"/>
                </a:solidFill>
                <a:latin typeface="Calibri" charset="0"/>
                <a:ea typeface="Arial Unicode MS" charset="0"/>
              </a:rPr>
              <a:t>Introduction to</a:t>
            </a:r>
          </a:p>
        </p:txBody>
      </p:sp>
      <p:sp>
        <p:nvSpPr>
          <p:cNvPr id="5" name="Rectangle 4"/>
          <p:cNvSpPr/>
          <p:nvPr/>
        </p:nvSpPr>
        <p:spPr>
          <a:xfrm>
            <a:off x="0" y="0"/>
            <a:ext cx="9144000" cy="304800"/>
          </a:xfrm>
          <a:prstGeom prst="rect">
            <a:avLst/>
          </a:prstGeom>
          <a:solidFill>
            <a:srgbClr val="139CB7"/>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Arial Unicode MS" charset="0"/>
              <a:cs typeface="Arial Unicode MS" charset="0"/>
            </a:endParaRPr>
          </a:p>
        </p:txBody>
      </p:sp>
      <p:sp>
        <p:nvSpPr>
          <p:cNvPr id="6" name="Rectangle 5"/>
          <p:cNvSpPr/>
          <p:nvPr/>
        </p:nvSpPr>
        <p:spPr>
          <a:xfrm>
            <a:off x="830263" y="2590800"/>
            <a:ext cx="5646737" cy="830263"/>
          </a:xfrm>
          <a:prstGeom prst="rect">
            <a:avLst/>
          </a:prstGeom>
        </p:spPr>
        <p:txBody>
          <a:bodyPr wrap="none">
            <a:spAutoFit/>
          </a:bodyPr>
          <a:lstStyle/>
          <a:p>
            <a:pPr>
              <a:defRPr/>
            </a:pPr>
            <a:r>
              <a:rPr lang="en-US" sz="4800" b="1">
                <a:solidFill>
                  <a:srgbClr val="139CB7"/>
                </a:solidFill>
                <a:latin typeface="Calibri" charset="0"/>
                <a:ea typeface="Arial Unicode MS" charset="0"/>
              </a:rPr>
              <a:t>Information Retrieval</a:t>
            </a:r>
          </a:p>
        </p:txBody>
      </p:sp>
      <p:sp>
        <p:nvSpPr>
          <p:cNvPr id="3" name="Subtitle 2"/>
          <p:cNvSpPr>
            <a:spLocks noGrp="1"/>
          </p:cNvSpPr>
          <p:nvPr>
            <p:ph type="subTitle" idx="1"/>
          </p:nvPr>
        </p:nvSpPr>
        <p:spPr>
          <a:xfrm>
            <a:off x="1371600" y="3886200"/>
            <a:ext cx="6400800" cy="2362200"/>
          </a:xfrm>
        </p:spPr>
        <p:txBody>
          <a:bodyPr/>
          <a:lstStyle>
            <a:lvl1pPr marL="0" indent="0" algn="ctr">
              <a:buNone/>
              <a:defRPr>
                <a:solidFill>
                  <a:srgbClr val="4370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p:txBody>
          <a:bodyPr/>
          <a:lstStyle>
            <a:lvl1pPr>
              <a:defRPr>
                <a:solidFill>
                  <a:srgbClr val="437085"/>
                </a:solidFill>
              </a:defRPr>
            </a:lvl1pPr>
          </a:lstStyle>
          <a:p>
            <a:pPr>
              <a:defRPr/>
            </a:pPr>
            <a:endParaRPr lang="en-US"/>
          </a:p>
        </p:txBody>
      </p:sp>
      <p:sp>
        <p:nvSpPr>
          <p:cNvPr id="8" name="Footer Placeholder 4"/>
          <p:cNvSpPr>
            <a:spLocks noGrp="1"/>
          </p:cNvSpPr>
          <p:nvPr>
            <p:ph type="ftr" sz="quarter" idx="11"/>
          </p:nvPr>
        </p:nvSpPr>
        <p:spPr/>
        <p:txBody>
          <a:bodyPr/>
          <a:lstStyle>
            <a:lvl1pPr>
              <a:defRPr>
                <a:solidFill>
                  <a:srgbClr val="437085"/>
                </a:solidFill>
              </a:defRPr>
            </a:lvl1pPr>
          </a:lstStyle>
          <a:p>
            <a:pPr>
              <a:defRPr/>
            </a:pPr>
            <a:r>
              <a:rPr lang="en-US"/>
              <a:t>CIS041-3 Advanced Information Technology</a:t>
            </a:r>
          </a:p>
        </p:txBody>
      </p:sp>
      <p:sp>
        <p:nvSpPr>
          <p:cNvPr id="9" name="Slide Number Placeholder 5"/>
          <p:cNvSpPr>
            <a:spLocks noGrp="1"/>
          </p:cNvSpPr>
          <p:nvPr>
            <p:ph type="sldNum" sz="quarter" idx="12"/>
          </p:nvPr>
        </p:nvSpPr>
        <p:spPr/>
        <p:txBody>
          <a:bodyPr/>
          <a:lstStyle>
            <a:lvl1pPr>
              <a:defRPr>
                <a:solidFill>
                  <a:srgbClr val="437085"/>
                </a:solidFill>
              </a:defRPr>
            </a:lvl1pPr>
          </a:lstStyle>
          <a:p>
            <a:fld id="{35FB3C54-3D1D-C348-A420-03894B8BD6A6}" type="slidenum">
              <a:rPr lang="en-US"/>
              <a:pPr/>
              <a:t>‹#›</a:t>
            </a:fld>
            <a:endParaRPr lang="en-US"/>
          </a:p>
        </p:txBody>
      </p:sp>
    </p:spTree>
    <p:extLst>
      <p:ext uri="{BB962C8B-B14F-4D97-AF65-F5344CB8AC3E}">
        <p14:creationId xmlns:p14="http://schemas.microsoft.com/office/powerpoint/2010/main" val="1490921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87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526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CIS041-3 Advanced Information Technology</a:t>
            </a:r>
          </a:p>
        </p:txBody>
      </p:sp>
      <p:sp>
        <p:nvSpPr>
          <p:cNvPr id="7" name="Slide Number Placeholder 5"/>
          <p:cNvSpPr>
            <a:spLocks noGrp="1"/>
          </p:cNvSpPr>
          <p:nvPr>
            <p:ph type="sldNum" sz="quarter" idx="12"/>
          </p:nvPr>
        </p:nvSpPr>
        <p:spPr/>
        <p:txBody>
          <a:bodyPr/>
          <a:lstStyle>
            <a:lvl1pPr>
              <a:defRPr/>
            </a:lvl1pPr>
          </a:lstStyle>
          <a:p>
            <a:fld id="{7EACF392-58D8-1B4E-B943-6008264DDE03}" type="slidenum">
              <a:rPr lang="en-US"/>
              <a:pPr/>
              <a:t>‹#›</a:t>
            </a:fld>
            <a:endParaRPr lang="en-US"/>
          </a:p>
        </p:txBody>
      </p:sp>
    </p:spTree>
    <p:extLst>
      <p:ext uri="{BB962C8B-B14F-4D97-AF65-F5344CB8AC3E}">
        <p14:creationId xmlns:p14="http://schemas.microsoft.com/office/powerpoint/2010/main" val="3103035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395536" y="1556792"/>
            <a:ext cx="8215064" cy="4680520"/>
          </a:xfrm>
        </p:spPr>
        <p:txBody>
          <a:bodyPr/>
          <a:lstStyle>
            <a:lvl1pPr>
              <a:defRPr sz="2400"/>
            </a:lvl1pPr>
            <a:lvl2pPr>
              <a:defRPr sz="2000"/>
            </a:lvl2pPr>
            <a:lvl3pPr>
              <a:defRPr sz="1800"/>
            </a:lvl3pPr>
            <a:lvl4pPr>
              <a:defRPr sz="16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Footer Placeholder 9"/>
          <p:cNvSpPr>
            <a:spLocks noGrp="1"/>
          </p:cNvSpPr>
          <p:nvPr>
            <p:ph type="ftr" sz="quarter" idx="11"/>
          </p:nvPr>
        </p:nvSpPr>
        <p:spPr>
          <a:xfrm>
            <a:off x="179512" y="6309320"/>
            <a:ext cx="2952328" cy="365125"/>
          </a:xfrm>
        </p:spPr>
        <p:txBody>
          <a:bodyPr/>
          <a:lstStyle/>
          <a:p>
            <a:pPr algn="l"/>
            <a:r>
              <a:rPr lang="en-GB" dirty="0"/>
              <a:t>CIS041-3 Advanced Information Technology</a:t>
            </a:r>
            <a:endParaRPr lang="en-US" dirty="0"/>
          </a:p>
        </p:txBody>
      </p:sp>
      <p:cxnSp>
        <p:nvCxnSpPr>
          <p:cNvPr id="5" name="Straight Connector 4">
            <a:extLst>
              <a:ext uri="{FF2B5EF4-FFF2-40B4-BE49-F238E27FC236}">
                <a16:creationId xmlns:a16="http://schemas.microsoft.com/office/drawing/2014/main" id="{14BC1582-7E17-658E-1CCE-BA188F65D0D3}"/>
              </a:ext>
            </a:extLst>
          </p:cNvPr>
          <p:cNvCxnSpPr/>
          <p:nvPr userDrawn="1"/>
        </p:nvCxnSpPr>
        <p:spPr bwMode="auto">
          <a:xfrm>
            <a:off x="1625593" y="1268760"/>
            <a:ext cx="70104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C9DB9B9D-C887-E36B-C4AE-E67A20B1AE10}"/>
              </a:ext>
            </a:extLst>
          </p:cNvPr>
          <p:cNvSpPr txBox="1"/>
          <p:nvPr userDrawn="1"/>
        </p:nvSpPr>
        <p:spPr>
          <a:xfrm>
            <a:off x="8172400" y="6309320"/>
            <a:ext cx="576064" cy="338554"/>
          </a:xfrm>
          <a:prstGeom prst="rect">
            <a:avLst/>
          </a:prstGeom>
          <a:noFill/>
        </p:spPr>
        <p:txBody>
          <a:bodyPr wrap="square" rtlCol="0">
            <a:spAutoFit/>
          </a:bodyPr>
          <a:lstStyle/>
          <a:p>
            <a:fld id="{3608B259-4EAF-4078-B9AB-1627AE8B9214}" type="slidenum">
              <a:rPr lang="en-GB" sz="1600" smtClean="0"/>
              <a:t>‹#›</a:t>
            </a:fld>
            <a:endParaRPr lang="en-GB" sz="1600" dirty="0"/>
          </a:p>
        </p:txBody>
      </p:sp>
    </p:spTree>
    <p:extLst>
      <p:ext uri="{BB962C8B-B14F-4D97-AF65-F5344CB8AC3E}">
        <p14:creationId xmlns:p14="http://schemas.microsoft.com/office/powerpoint/2010/main" val="3528553154"/>
      </p:ext>
    </p:extLst>
  </p:cSld>
  <p:clrMapOvr>
    <a:masterClrMapping/>
  </p:clrMapOvr>
  <p:transition spd="slow">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pPr algn="l"/>
            <a:r>
              <a:rPr lang="en-GB"/>
              <a:t>CIS041-3 Advanced Information Technology</a:t>
            </a:r>
            <a:endParaRPr lang="en-US" dirty="0"/>
          </a:p>
        </p:txBody>
      </p:sp>
      <p:cxnSp>
        <p:nvCxnSpPr>
          <p:cNvPr id="5" name="Straight Connector 4">
            <a:extLst>
              <a:ext uri="{FF2B5EF4-FFF2-40B4-BE49-F238E27FC236}">
                <a16:creationId xmlns:a16="http://schemas.microsoft.com/office/drawing/2014/main" id="{7894B93D-EBC4-3F18-275B-37B30D2EE26E}"/>
              </a:ext>
            </a:extLst>
          </p:cNvPr>
          <p:cNvCxnSpPr/>
          <p:nvPr userDrawn="1"/>
        </p:nvCxnSpPr>
        <p:spPr bwMode="auto">
          <a:xfrm>
            <a:off x="1600200" y="1268760"/>
            <a:ext cx="70104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 name="Date Placeholder 6">
            <a:extLst>
              <a:ext uri="{FF2B5EF4-FFF2-40B4-BE49-F238E27FC236}">
                <a16:creationId xmlns:a16="http://schemas.microsoft.com/office/drawing/2014/main" id="{4CC4484E-6B92-B3C3-0AE1-707B617B26D8}"/>
              </a:ext>
            </a:extLst>
          </p:cNvPr>
          <p:cNvSpPr txBox="1">
            <a:spLocks/>
          </p:cNvSpPr>
          <p:nvPr userDrawn="1"/>
        </p:nvSpPr>
        <p:spPr>
          <a:xfrm>
            <a:off x="8316416" y="6309320"/>
            <a:ext cx="693440" cy="365125"/>
          </a:xfrm>
          <a:prstGeom prst="rect">
            <a:avLst/>
          </a:prstGeom>
        </p:spPr>
        <p:txBody>
          <a:bodyPr/>
          <a:lstStyle>
            <a:defPPr>
              <a:defRPr lang="en-US"/>
            </a:defPPr>
            <a:lvl1pPr algn="l" rtl="0" fontAlgn="base">
              <a:spcBef>
                <a:spcPct val="0"/>
              </a:spcBef>
              <a:spcAft>
                <a:spcPct val="0"/>
              </a:spcAft>
              <a:defRPr sz="1400" b="1" kern="1200">
                <a:solidFill>
                  <a:schemeClr val="tx1"/>
                </a:solidFill>
                <a:latin typeface="Tahoma" charset="0"/>
                <a:ea typeface="MS PGothic" charset="0"/>
                <a:cs typeface="Arial" charset="0"/>
              </a:defRPr>
            </a:lvl1pPr>
            <a:lvl2pPr marL="457200" algn="l" rtl="0" fontAlgn="base">
              <a:spcBef>
                <a:spcPct val="0"/>
              </a:spcBef>
              <a:spcAft>
                <a:spcPct val="0"/>
              </a:spcAft>
              <a:defRPr sz="2200" b="1" kern="1200">
                <a:solidFill>
                  <a:schemeClr val="tx1"/>
                </a:solidFill>
                <a:latin typeface="Tahoma" charset="0"/>
                <a:ea typeface="MS PGothic" charset="0"/>
                <a:cs typeface="Arial" charset="0"/>
              </a:defRPr>
            </a:lvl2pPr>
            <a:lvl3pPr marL="914400" algn="l" rtl="0" fontAlgn="base">
              <a:spcBef>
                <a:spcPct val="0"/>
              </a:spcBef>
              <a:spcAft>
                <a:spcPct val="0"/>
              </a:spcAft>
              <a:defRPr sz="2200" b="1" kern="1200">
                <a:solidFill>
                  <a:schemeClr val="tx1"/>
                </a:solidFill>
                <a:latin typeface="Tahoma" charset="0"/>
                <a:ea typeface="MS PGothic" charset="0"/>
                <a:cs typeface="Arial" charset="0"/>
              </a:defRPr>
            </a:lvl3pPr>
            <a:lvl4pPr marL="1371600" algn="l" rtl="0" fontAlgn="base">
              <a:spcBef>
                <a:spcPct val="0"/>
              </a:spcBef>
              <a:spcAft>
                <a:spcPct val="0"/>
              </a:spcAft>
              <a:defRPr sz="2200" b="1" kern="1200">
                <a:solidFill>
                  <a:schemeClr val="tx1"/>
                </a:solidFill>
                <a:latin typeface="Tahoma" charset="0"/>
                <a:ea typeface="MS PGothic" charset="0"/>
                <a:cs typeface="Arial" charset="0"/>
              </a:defRPr>
            </a:lvl4pPr>
            <a:lvl5pPr marL="1828800" algn="l" rtl="0" fontAlgn="base">
              <a:spcBef>
                <a:spcPct val="0"/>
              </a:spcBef>
              <a:spcAft>
                <a:spcPct val="0"/>
              </a:spcAft>
              <a:defRPr sz="2200" b="1" kern="1200">
                <a:solidFill>
                  <a:schemeClr val="tx1"/>
                </a:solidFill>
                <a:latin typeface="Tahoma" charset="0"/>
                <a:ea typeface="MS PGothic" charset="0"/>
                <a:cs typeface="Arial" charset="0"/>
              </a:defRPr>
            </a:lvl5pPr>
            <a:lvl6pPr marL="2286000" algn="l" defTabSz="457200" rtl="0" eaLnBrk="1" latinLnBrk="0" hangingPunct="1">
              <a:defRPr sz="2200" b="1" kern="1200">
                <a:solidFill>
                  <a:schemeClr val="tx1"/>
                </a:solidFill>
                <a:latin typeface="Tahoma" charset="0"/>
                <a:ea typeface="MS PGothic" charset="0"/>
                <a:cs typeface="Arial" charset="0"/>
              </a:defRPr>
            </a:lvl6pPr>
            <a:lvl7pPr marL="2743200" algn="l" defTabSz="457200" rtl="0" eaLnBrk="1" latinLnBrk="0" hangingPunct="1">
              <a:defRPr sz="2200" b="1" kern="1200">
                <a:solidFill>
                  <a:schemeClr val="tx1"/>
                </a:solidFill>
                <a:latin typeface="Tahoma" charset="0"/>
                <a:ea typeface="MS PGothic" charset="0"/>
                <a:cs typeface="Arial" charset="0"/>
              </a:defRPr>
            </a:lvl7pPr>
            <a:lvl8pPr marL="3200400" algn="l" defTabSz="457200" rtl="0" eaLnBrk="1" latinLnBrk="0" hangingPunct="1">
              <a:defRPr sz="2200" b="1" kern="1200">
                <a:solidFill>
                  <a:schemeClr val="tx1"/>
                </a:solidFill>
                <a:latin typeface="Tahoma" charset="0"/>
                <a:ea typeface="MS PGothic" charset="0"/>
                <a:cs typeface="Arial" charset="0"/>
              </a:defRPr>
            </a:lvl8pPr>
            <a:lvl9pPr marL="3657600" algn="l" defTabSz="457200" rtl="0" eaLnBrk="1" latinLnBrk="0" hangingPunct="1">
              <a:defRPr sz="2200" b="1" kern="1200">
                <a:solidFill>
                  <a:schemeClr val="tx1"/>
                </a:solidFill>
                <a:latin typeface="Tahoma" charset="0"/>
                <a:ea typeface="MS PGothic" charset="0"/>
                <a:cs typeface="Arial" charset="0"/>
              </a:defRPr>
            </a:lvl9pPr>
          </a:lstStyle>
          <a:p>
            <a:fld id="{00ADBB8C-D81D-4FDC-9E19-56F5754AD328}" type="slidenum">
              <a:rPr lang="en-GB" smtClean="0"/>
              <a:pPr/>
              <a:t>‹#›</a:t>
            </a:fld>
            <a:endParaRPr lang="en-US" dirty="0"/>
          </a:p>
        </p:txBody>
      </p:sp>
    </p:spTree>
    <p:extLst>
      <p:ext uri="{BB962C8B-B14F-4D97-AF65-F5344CB8AC3E}">
        <p14:creationId xmlns:p14="http://schemas.microsoft.com/office/powerpoint/2010/main" val="4234999362"/>
      </p:ext>
    </p:extLst>
  </p:cSld>
  <p:clrMapOvr>
    <a:masterClrMapping/>
  </p:clrMapOvr>
  <p:transition spd="slow">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wrap="square" anchor="t"/>
          <a:lstStyle>
            <a:lvl1pPr algn="l">
              <a:defRPr sz="4000" b="1" cap="none">
                <a:effectLst/>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Tree>
    <p:extLst>
      <p:ext uri="{BB962C8B-B14F-4D97-AF65-F5344CB8AC3E}">
        <p14:creationId xmlns:p14="http://schemas.microsoft.com/office/powerpoint/2010/main" val="1532392398"/>
      </p:ext>
    </p:extLst>
  </p:cSld>
  <p:clrMapOvr>
    <a:masterClrMapping/>
  </p:clrMapOvr>
  <p:transition spd="slow">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00200" y="1981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181600" y="1981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8316416" y="6309320"/>
            <a:ext cx="693440" cy="365125"/>
          </a:xfrm>
          <a:prstGeom prst="rect">
            <a:avLst/>
          </a:prstGeom>
        </p:spPr>
        <p:txBody>
          <a:bodyPr/>
          <a:lstStyle>
            <a:lvl1pPr>
              <a:defRPr sz="1400"/>
            </a:lvl1pPr>
          </a:lstStyle>
          <a:p>
            <a:endParaRPr lang="en-US" dirty="0"/>
          </a:p>
        </p:txBody>
      </p:sp>
      <p:sp>
        <p:nvSpPr>
          <p:cNvPr id="8" name="Footer Placeholder 7"/>
          <p:cNvSpPr>
            <a:spLocks noGrp="1"/>
          </p:cNvSpPr>
          <p:nvPr>
            <p:ph type="ftr" sz="quarter" idx="11"/>
          </p:nvPr>
        </p:nvSpPr>
        <p:spPr/>
        <p:txBody>
          <a:bodyPr/>
          <a:lstStyle/>
          <a:p>
            <a:pPr algn="l"/>
            <a:r>
              <a:rPr lang="en-GB"/>
              <a:t>CIS041-3 Advanced Information Technology</a:t>
            </a:r>
            <a:endParaRPr lang="en-US" dirty="0"/>
          </a:p>
        </p:txBody>
      </p:sp>
      <p:cxnSp>
        <p:nvCxnSpPr>
          <p:cNvPr id="6" name="Straight Connector 5">
            <a:extLst>
              <a:ext uri="{FF2B5EF4-FFF2-40B4-BE49-F238E27FC236}">
                <a16:creationId xmlns:a16="http://schemas.microsoft.com/office/drawing/2014/main" id="{847E8333-C829-F84B-3B99-1846717D59B3}"/>
              </a:ext>
            </a:extLst>
          </p:cNvPr>
          <p:cNvCxnSpPr/>
          <p:nvPr userDrawn="1"/>
        </p:nvCxnSpPr>
        <p:spPr bwMode="auto">
          <a:xfrm>
            <a:off x="1600200" y="1196752"/>
            <a:ext cx="70104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27002041"/>
      </p:ext>
    </p:extLst>
  </p:cSld>
  <p:clrMapOvr>
    <a:masterClrMapping/>
  </p:clrMapOvr>
  <p:transition spd="slow">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Date Placeholder 2"/>
          <p:cNvSpPr>
            <a:spLocks noGrp="1"/>
          </p:cNvSpPr>
          <p:nvPr>
            <p:ph type="dt" sz="half" idx="10"/>
          </p:nvPr>
        </p:nvSpPr>
        <p:spPr>
          <a:xfrm>
            <a:off x="8316416" y="6309320"/>
            <a:ext cx="693440" cy="365125"/>
          </a:xfrm>
          <a:prstGeom prst="rect">
            <a:avLst/>
          </a:prstGeom>
        </p:spPr>
        <p:txBody>
          <a:bodyPr/>
          <a:lstStyle>
            <a:lvl1pPr>
              <a:defRPr sz="1400"/>
            </a:lvl1pPr>
          </a:lstStyle>
          <a:p>
            <a:endParaRPr lang="en-US" dirty="0"/>
          </a:p>
        </p:txBody>
      </p:sp>
      <p:sp>
        <p:nvSpPr>
          <p:cNvPr id="8" name="Footer Placeholder 3"/>
          <p:cNvSpPr>
            <a:spLocks noGrp="1"/>
          </p:cNvSpPr>
          <p:nvPr>
            <p:ph type="ftr" sz="quarter" idx="11"/>
          </p:nvPr>
        </p:nvSpPr>
        <p:spPr>
          <a:xfrm>
            <a:off x="179512" y="6309320"/>
            <a:ext cx="4392488" cy="365125"/>
          </a:xfrm>
        </p:spPr>
        <p:txBody>
          <a:bodyPr/>
          <a:lstStyle/>
          <a:p>
            <a:pPr algn="l"/>
            <a:r>
              <a:rPr lang="en-GB"/>
              <a:t>CIS041-3 Advanced Information Technology</a:t>
            </a:r>
            <a:endParaRPr lang="en-US" dirty="0"/>
          </a:p>
        </p:txBody>
      </p:sp>
      <p:cxnSp>
        <p:nvCxnSpPr>
          <p:cNvPr id="4" name="Straight Connector 3">
            <a:extLst>
              <a:ext uri="{FF2B5EF4-FFF2-40B4-BE49-F238E27FC236}">
                <a16:creationId xmlns:a16="http://schemas.microsoft.com/office/drawing/2014/main" id="{D7CF3D2D-3013-31D8-1A1A-AC5A95C17DAF}"/>
              </a:ext>
            </a:extLst>
          </p:cNvPr>
          <p:cNvCxnSpPr/>
          <p:nvPr userDrawn="1"/>
        </p:nvCxnSpPr>
        <p:spPr bwMode="auto">
          <a:xfrm>
            <a:off x="1600200" y="1177888"/>
            <a:ext cx="70104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03743"/>
      </p:ext>
    </p:extLst>
  </p:cSld>
  <p:clrMapOvr>
    <a:masterClrMapping/>
  </p:clrMapOvr>
  <p:transition spd="slow">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Slide">
    <p:bg>
      <p:bgPr>
        <a:solidFill>
          <a:srgbClr val="233337"/>
        </a:solidFill>
        <a:effectLst/>
      </p:bgPr>
    </p:bg>
    <p:spTree>
      <p:nvGrpSpPr>
        <p:cNvPr id="1" name=""/>
        <p:cNvGrpSpPr/>
        <p:nvPr/>
      </p:nvGrpSpPr>
      <p:grpSpPr>
        <a:xfrm>
          <a:off x="0" y="0"/>
          <a:ext cx="0" cy="0"/>
          <a:chOff x="0" y="0"/>
          <a:chExt cx="0" cy="0"/>
        </a:xfrm>
      </p:grpSpPr>
      <p:sp>
        <p:nvSpPr>
          <p:cNvPr id="4" name="TextBox 3"/>
          <p:cNvSpPr txBox="1"/>
          <p:nvPr/>
        </p:nvSpPr>
        <p:spPr>
          <a:xfrm>
            <a:off x="1084263" y="1981200"/>
            <a:ext cx="3013075" cy="646113"/>
          </a:xfrm>
          <a:prstGeom prst="rect">
            <a:avLst/>
          </a:prstGeom>
          <a:noFill/>
        </p:spPr>
        <p:txBody>
          <a:bodyPr wrap="none">
            <a:spAutoFit/>
          </a:bodyPr>
          <a:lstStyle/>
          <a:p>
            <a:pPr>
              <a:defRPr/>
            </a:pPr>
            <a:r>
              <a:rPr lang="en-US" sz="3600">
                <a:solidFill>
                  <a:srgbClr val="FBFCFF"/>
                </a:solidFill>
                <a:latin typeface="Calibri" charset="0"/>
                <a:ea typeface="Arial Unicode MS" charset="0"/>
              </a:rPr>
              <a:t>Introduction to</a:t>
            </a:r>
          </a:p>
        </p:txBody>
      </p:sp>
      <p:sp>
        <p:nvSpPr>
          <p:cNvPr id="5" name="Rectangle 4"/>
          <p:cNvSpPr/>
          <p:nvPr/>
        </p:nvSpPr>
        <p:spPr>
          <a:xfrm>
            <a:off x="0" y="0"/>
            <a:ext cx="9144000" cy="304800"/>
          </a:xfrm>
          <a:prstGeom prst="rect">
            <a:avLst/>
          </a:prstGeom>
          <a:solidFill>
            <a:srgbClr val="139CB7"/>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Arial Unicode MS" charset="0"/>
              <a:cs typeface="Arial Unicode MS" charset="0"/>
            </a:endParaRPr>
          </a:p>
        </p:txBody>
      </p:sp>
      <p:sp>
        <p:nvSpPr>
          <p:cNvPr id="6" name="Rectangle 5"/>
          <p:cNvSpPr/>
          <p:nvPr/>
        </p:nvSpPr>
        <p:spPr>
          <a:xfrm>
            <a:off x="830263" y="2590800"/>
            <a:ext cx="5646737" cy="830263"/>
          </a:xfrm>
          <a:prstGeom prst="rect">
            <a:avLst/>
          </a:prstGeom>
        </p:spPr>
        <p:txBody>
          <a:bodyPr wrap="none">
            <a:spAutoFit/>
          </a:bodyPr>
          <a:lstStyle/>
          <a:p>
            <a:pPr>
              <a:defRPr/>
            </a:pPr>
            <a:r>
              <a:rPr lang="en-US" sz="4800" b="1">
                <a:solidFill>
                  <a:srgbClr val="139CB7"/>
                </a:solidFill>
                <a:latin typeface="Calibri" charset="0"/>
                <a:ea typeface="Arial Unicode MS" charset="0"/>
              </a:rPr>
              <a:t>Information Retrieval</a:t>
            </a:r>
          </a:p>
        </p:txBody>
      </p:sp>
      <p:sp>
        <p:nvSpPr>
          <p:cNvPr id="3" name="Subtitle 2"/>
          <p:cNvSpPr>
            <a:spLocks noGrp="1"/>
          </p:cNvSpPr>
          <p:nvPr>
            <p:ph type="subTitle" idx="1"/>
          </p:nvPr>
        </p:nvSpPr>
        <p:spPr>
          <a:xfrm>
            <a:off x="1371600" y="3886200"/>
            <a:ext cx="6400800" cy="2362200"/>
          </a:xfrm>
        </p:spPr>
        <p:txBody>
          <a:bodyPr/>
          <a:lstStyle>
            <a:lvl1pPr marL="0" indent="0" algn="ctr">
              <a:buNone/>
              <a:defRPr>
                <a:solidFill>
                  <a:srgbClr val="4370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p:txBody>
          <a:bodyPr/>
          <a:lstStyle>
            <a:lvl1pPr>
              <a:defRPr>
                <a:solidFill>
                  <a:srgbClr val="437085"/>
                </a:solidFill>
              </a:defRPr>
            </a:lvl1pPr>
          </a:lstStyle>
          <a:p>
            <a:pPr>
              <a:defRPr/>
            </a:pPr>
            <a:endParaRPr lang="en-US"/>
          </a:p>
        </p:txBody>
      </p:sp>
      <p:sp>
        <p:nvSpPr>
          <p:cNvPr id="8" name="Footer Placeholder 4"/>
          <p:cNvSpPr>
            <a:spLocks noGrp="1"/>
          </p:cNvSpPr>
          <p:nvPr>
            <p:ph type="ftr" sz="quarter" idx="11"/>
          </p:nvPr>
        </p:nvSpPr>
        <p:spPr/>
        <p:txBody>
          <a:bodyPr/>
          <a:lstStyle>
            <a:lvl1pPr>
              <a:defRPr>
                <a:solidFill>
                  <a:srgbClr val="437085"/>
                </a:solidFill>
              </a:defRPr>
            </a:lvl1pPr>
          </a:lstStyle>
          <a:p>
            <a:pPr>
              <a:defRPr/>
            </a:pPr>
            <a:r>
              <a:rPr lang="en-US"/>
              <a:t>CIS041-3 Advanced Information Technology</a:t>
            </a:r>
          </a:p>
        </p:txBody>
      </p:sp>
      <p:sp>
        <p:nvSpPr>
          <p:cNvPr id="9" name="Slide Number Placeholder 5"/>
          <p:cNvSpPr>
            <a:spLocks noGrp="1"/>
          </p:cNvSpPr>
          <p:nvPr>
            <p:ph type="sldNum" sz="quarter" idx="12"/>
          </p:nvPr>
        </p:nvSpPr>
        <p:spPr/>
        <p:txBody>
          <a:bodyPr/>
          <a:lstStyle>
            <a:lvl1pPr>
              <a:defRPr>
                <a:solidFill>
                  <a:srgbClr val="437085"/>
                </a:solidFill>
              </a:defRPr>
            </a:lvl1pPr>
          </a:lstStyle>
          <a:p>
            <a:fld id="{35FB3C54-3D1D-C348-A420-03894B8BD6A6}" type="slidenum">
              <a:rPr lang="en-US"/>
              <a:pPr/>
              <a:t>‹#›</a:t>
            </a:fld>
            <a:endParaRPr lang="en-US"/>
          </a:p>
        </p:txBody>
      </p:sp>
    </p:spTree>
    <p:extLst>
      <p:ext uri="{BB962C8B-B14F-4D97-AF65-F5344CB8AC3E}">
        <p14:creationId xmlns:p14="http://schemas.microsoft.com/office/powerpoint/2010/main" val="268097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87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526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CIS041-3 Advanced Information Technology</a:t>
            </a:r>
          </a:p>
        </p:txBody>
      </p:sp>
      <p:sp>
        <p:nvSpPr>
          <p:cNvPr id="7" name="Slide Number Placeholder 5"/>
          <p:cNvSpPr>
            <a:spLocks noGrp="1"/>
          </p:cNvSpPr>
          <p:nvPr>
            <p:ph type="sldNum" sz="quarter" idx="12"/>
          </p:nvPr>
        </p:nvSpPr>
        <p:spPr/>
        <p:txBody>
          <a:bodyPr/>
          <a:lstStyle>
            <a:lvl1pPr>
              <a:defRPr/>
            </a:lvl1pPr>
          </a:lstStyle>
          <a:p>
            <a:fld id="{7EACF392-58D8-1B4E-B943-6008264DDE03}" type="slidenum">
              <a:rPr lang="en-US"/>
              <a:pPr/>
              <a:t>‹#›</a:t>
            </a:fld>
            <a:endParaRPr lang="en-US"/>
          </a:p>
        </p:txBody>
      </p:sp>
    </p:spTree>
    <p:extLst>
      <p:ext uri="{BB962C8B-B14F-4D97-AF65-F5344CB8AC3E}">
        <p14:creationId xmlns:p14="http://schemas.microsoft.com/office/powerpoint/2010/main" val="30468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415008"/>
          </a:xfrm>
        </p:spPr>
        <p:txBody>
          <a:bodyPr/>
          <a:lstStyle>
            <a:lvl1pPr marL="0" indent="0" algn="ctr">
              <a:buNone/>
              <a:defRPr b="1" i="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937277300"/>
      </p:ext>
    </p:extLst>
  </p:cSld>
  <p:clrMapOvr>
    <a:masterClrMapping/>
  </p:clrMapOvr>
  <p:transition spd="slow">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1600200" y="1556792"/>
            <a:ext cx="701040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195" name="Rectangle 9"/>
          <p:cNvSpPr>
            <a:spLocks noGrp="1" noChangeArrowheads="1"/>
          </p:cNvSpPr>
          <p:nvPr>
            <p:ph type="title"/>
          </p:nvPr>
        </p:nvSpPr>
        <p:spPr bwMode="auto">
          <a:xfrm>
            <a:off x="1600200" y="373856"/>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46" name="Text Box 22"/>
          <p:cNvSpPr txBox="1">
            <a:spLocks noChangeArrowheads="1"/>
          </p:cNvSpPr>
          <p:nvPr userDrawn="1"/>
        </p:nvSpPr>
        <p:spPr bwMode="auto">
          <a:xfrm>
            <a:off x="2879725" y="5772150"/>
            <a:ext cx="184150" cy="428625"/>
          </a:xfrm>
          <a:prstGeom prst="rect">
            <a:avLst/>
          </a:prstGeom>
          <a:noFill/>
          <a:ln w="9525">
            <a:noFill/>
            <a:miter lim="800000"/>
            <a:headEnd/>
            <a:tailEnd/>
          </a:ln>
          <a:effectLst/>
        </p:spPr>
        <p:txBody>
          <a:bodyPr wrap="none">
            <a:spAutoFit/>
          </a:bodyPr>
          <a:lstStyle/>
          <a:p>
            <a:pPr algn="ctr" eaLnBrk="0" hangingPunct="0">
              <a:defRPr/>
            </a:pPr>
            <a:endParaRPr lang="en-US" b="0">
              <a:ea typeface="ＭＳ Ｐゴシック" charset="-128"/>
              <a:cs typeface="+mn-cs"/>
            </a:endParaRPr>
          </a:p>
        </p:txBody>
      </p:sp>
      <p:pic>
        <p:nvPicPr>
          <p:cNvPr id="8199" name="Picture 28" descr="Beds_Logo_small.gif                                            000002DDnbessis                        C0D0C79C:"/>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1443038"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179512" y="6309320"/>
            <a:ext cx="4392488" cy="365125"/>
          </a:xfrm>
          <a:prstGeom prst="rect">
            <a:avLst/>
          </a:prstGeom>
        </p:spPr>
        <p:txBody>
          <a:bodyPr vert="horz" lIns="91440" tIns="45720" rIns="91440" bIns="45720" rtlCol="0" anchor="ctr"/>
          <a:lstStyle>
            <a:lvl1pPr algn="ctr">
              <a:defRPr sz="1200" b="0" i="0">
                <a:solidFill>
                  <a:schemeClr val="tx1"/>
                </a:solidFill>
                <a:latin typeface="+mn-lt"/>
              </a:defRPr>
            </a:lvl1pPr>
          </a:lstStyle>
          <a:p>
            <a:pPr algn="l"/>
            <a:r>
              <a:rPr lang="en-GB" dirty="0"/>
              <a:t>CIS041-3 Advanced Information Technology</a:t>
            </a:r>
            <a:endParaRPr lang="en-US" dirty="0"/>
          </a:p>
        </p:txBody>
      </p:sp>
      <p:sp>
        <p:nvSpPr>
          <p:cNvPr id="2" name="Date Placeholder 6">
            <a:extLst>
              <a:ext uri="{FF2B5EF4-FFF2-40B4-BE49-F238E27FC236}">
                <a16:creationId xmlns:a16="http://schemas.microsoft.com/office/drawing/2014/main" id="{CD8E5340-BE14-44E5-DB64-05DBA69C3209}"/>
              </a:ext>
            </a:extLst>
          </p:cNvPr>
          <p:cNvSpPr>
            <a:spLocks noGrp="1"/>
          </p:cNvSpPr>
          <p:nvPr>
            <p:ph type="dt" sz="half" idx="2"/>
          </p:nvPr>
        </p:nvSpPr>
        <p:spPr>
          <a:xfrm>
            <a:off x="8316416" y="6309320"/>
            <a:ext cx="693440" cy="365125"/>
          </a:xfrm>
          <a:prstGeom prst="rect">
            <a:avLst/>
          </a:prstGeom>
        </p:spPr>
        <p:txBody>
          <a:bodyPr/>
          <a:lstStyle>
            <a:lvl1pPr>
              <a:defRPr sz="1400"/>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4" r:id="rId6"/>
    <p:sldLayoutId id="2147483659" r:id="rId7"/>
    <p:sldLayoutId id="2147483660" r:id="rId8"/>
  </p:sldLayoutIdLst>
  <p:transition spd="slow">
    <p:zoom dir="in"/>
  </p:transition>
  <p:hf hdr="0" dt="0"/>
  <p:txStyles>
    <p:titleStyle>
      <a:lvl1pPr algn="r" rtl="0" eaLnBrk="0" fontAlgn="base" hangingPunct="0">
        <a:spcBef>
          <a:spcPct val="0"/>
        </a:spcBef>
        <a:spcAft>
          <a:spcPct val="0"/>
        </a:spcAft>
        <a:defRPr sz="3600" b="1">
          <a:solidFill>
            <a:schemeClr val="tx2"/>
          </a:solidFill>
          <a:latin typeface="+mj-lt"/>
          <a:ea typeface="MS PGothic" charset="0"/>
          <a:cs typeface="MS PGothic" charset="0"/>
        </a:defRPr>
      </a:lvl1pPr>
      <a:lvl2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2pPr>
      <a:lvl3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3pPr>
      <a:lvl4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4pPr>
      <a:lvl5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5pPr>
      <a:lvl6pPr marL="457200" algn="l" rtl="0" eaLnBrk="0" fontAlgn="base" hangingPunct="0">
        <a:spcBef>
          <a:spcPct val="0"/>
        </a:spcBef>
        <a:spcAft>
          <a:spcPct val="0"/>
        </a:spcAft>
        <a:defRPr sz="3200" b="1">
          <a:solidFill>
            <a:schemeClr val="tx2"/>
          </a:solidFill>
          <a:latin typeface="Times New Roman" charset="0"/>
        </a:defRPr>
      </a:lvl6pPr>
      <a:lvl7pPr marL="914400" algn="l" rtl="0" eaLnBrk="0" fontAlgn="base" hangingPunct="0">
        <a:spcBef>
          <a:spcPct val="0"/>
        </a:spcBef>
        <a:spcAft>
          <a:spcPct val="0"/>
        </a:spcAft>
        <a:defRPr sz="3200" b="1">
          <a:solidFill>
            <a:schemeClr val="tx2"/>
          </a:solidFill>
          <a:latin typeface="Times New Roman" charset="0"/>
        </a:defRPr>
      </a:lvl7pPr>
      <a:lvl8pPr marL="1371600" algn="l" rtl="0" eaLnBrk="0" fontAlgn="base" hangingPunct="0">
        <a:spcBef>
          <a:spcPct val="0"/>
        </a:spcBef>
        <a:spcAft>
          <a:spcPct val="0"/>
        </a:spcAft>
        <a:defRPr sz="3200" b="1">
          <a:solidFill>
            <a:schemeClr val="tx2"/>
          </a:solidFill>
          <a:latin typeface="Times New Roman" charset="0"/>
        </a:defRPr>
      </a:lvl8pPr>
      <a:lvl9pPr marL="1828800" algn="l" rtl="0" eaLnBrk="0" fontAlgn="base" hangingPunct="0">
        <a:spcBef>
          <a:spcPct val="0"/>
        </a:spcBef>
        <a:spcAft>
          <a:spcPct val="0"/>
        </a:spcAft>
        <a:defRPr sz="3200" b="1">
          <a:solidFill>
            <a:schemeClr val="tx2"/>
          </a:solidFill>
          <a:latin typeface="Times New Roman" charset="0"/>
        </a:defRPr>
      </a:lvl9pPr>
    </p:titleStyle>
    <p:bodyStyle>
      <a:lvl1pPr marL="385763" indent="-385763" algn="l" rtl="0" eaLnBrk="0" fontAlgn="base" hangingPunct="0">
        <a:spcBef>
          <a:spcPct val="20000"/>
        </a:spcBef>
        <a:spcAft>
          <a:spcPct val="0"/>
        </a:spcAft>
        <a:buClr>
          <a:srgbClr val="CC0000"/>
        </a:buClr>
        <a:buChar char="•"/>
        <a:defRPr sz="28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4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20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8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6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1600200" y="1556792"/>
            <a:ext cx="701040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195" name="Rectangle 9"/>
          <p:cNvSpPr>
            <a:spLocks noGrp="1" noChangeArrowheads="1"/>
          </p:cNvSpPr>
          <p:nvPr>
            <p:ph type="title"/>
          </p:nvPr>
        </p:nvSpPr>
        <p:spPr bwMode="auto">
          <a:xfrm>
            <a:off x="1600200" y="373856"/>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46" name="Text Box 22"/>
          <p:cNvSpPr txBox="1">
            <a:spLocks noChangeArrowheads="1"/>
          </p:cNvSpPr>
          <p:nvPr userDrawn="1"/>
        </p:nvSpPr>
        <p:spPr bwMode="auto">
          <a:xfrm>
            <a:off x="2879725" y="5772150"/>
            <a:ext cx="184150" cy="428625"/>
          </a:xfrm>
          <a:prstGeom prst="rect">
            <a:avLst/>
          </a:prstGeom>
          <a:noFill/>
          <a:ln w="9525">
            <a:noFill/>
            <a:miter lim="800000"/>
            <a:headEnd/>
            <a:tailEnd/>
          </a:ln>
          <a:effectLst/>
        </p:spPr>
        <p:txBody>
          <a:bodyPr wrap="none">
            <a:spAutoFit/>
          </a:bodyPr>
          <a:lstStyle/>
          <a:p>
            <a:pPr algn="ctr" eaLnBrk="0" hangingPunct="0">
              <a:defRPr/>
            </a:pPr>
            <a:endParaRPr lang="en-US" b="0">
              <a:ea typeface="ＭＳ Ｐゴシック" charset="-128"/>
              <a:cs typeface="+mn-cs"/>
            </a:endParaRPr>
          </a:p>
        </p:txBody>
      </p:sp>
      <p:pic>
        <p:nvPicPr>
          <p:cNvPr id="8199" name="Picture 28" descr="Beds_Logo_small.gif                                            000002DDnbessis                        C0D0C79C:"/>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1443038"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179512" y="6309320"/>
            <a:ext cx="4392488" cy="365125"/>
          </a:xfrm>
          <a:prstGeom prst="rect">
            <a:avLst/>
          </a:prstGeom>
        </p:spPr>
        <p:txBody>
          <a:bodyPr vert="horz" lIns="91440" tIns="45720" rIns="91440" bIns="45720" rtlCol="0" anchor="ctr"/>
          <a:lstStyle>
            <a:lvl1pPr algn="ctr">
              <a:defRPr sz="1200" b="0" i="0">
                <a:solidFill>
                  <a:srgbClr val="B2B2B2"/>
                </a:solidFill>
                <a:latin typeface="+mn-lt"/>
              </a:defRPr>
            </a:lvl1pPr>
          </a:lstStyle>
          <a:p>
            <a:pPr algn="l"/>
            <a:r>
              <a:rPr lang="en-GB"/>
              <a:t>CIS041-3 Advanced Information Technology</a:t>
            </a:r>
            <a:endParaRPr lang="en-US" dirty="0"/>
          </a:p>
        </p:txBody>
      </p:sp>
      <p:sp>
        <p:nvSpPr>
          <p:cNvPr id="2" name="Date Placeholder 6">
            <a:extLst>
              <a:ext uri="{FF2B5EF4-FFF2-40B4-BE49-F238E27FC236}">
                <a16:creationId xmlns:a16="http://schemas.microsoft.com/office/drawing/2014/main" id="{CD8E5340-BE14-44E5-DB64-05DBA69C3209}"/>
              </a:ext>
            </a:extLst>
          </p:cNvPr>
          <p:cNvSpPr>
            <a:spLocks noGrp="1"/>
          </p:cNvSpPr>
          <p:nvPr>
            <p:ph type="dt" sz="half" idx="2"/>
          </p:nvPr>
        </p:nvSpPr>
        <p:spPr>
          <a:xfrm>
            <a:off x="8316416" y="6309320"/>
            <a:ext cx="693440" cy="365125"/>
          </a:xfrm>
          <a:prstGeom prst="rect">
            <a:avLst/>
          </a:prstGeom>
        </p:spPr>
        <p:txBody>
          <a:bodyPr/>
          <a:lstStyle>
            <a:lvl1pPr>
              <a:defRPr sz="1400"/>
            </a:lvl1pPr>
          </a:lstStyle>
          <a:p>
            <a:endParaRPr lang="en-US" dirty="0"/>
          </a:p>
        </p:txBody>
      </p:sp>
    </p:spTree>
    <p:extLst>
      <p:ext uri="{BB962C8B-B14F-4D97-AF65-F5344CB8AC3E}">
        <p14:creationId xmlns:p14="http://schemas.microsoft.com/office/powerpoint/2010/main" val="22494890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ransition spd="slow">
    <p:zoom dir="in"/>
  </p:transition>
  <p:hf hdr="0" dt="0"/>
  <p:txStyles>
    <p:titleStyle>
      <a:lvl1pPr algn="r" rtl="0" eaLnBrk="0" fontAlgn="base" hangingPunct="0">
        <a:spcBef>
          <a:spcPct val="0"/>
        </a:spcBef>
        <a:spcAft>
          <a:spcPct val="0"/>
        </a:spcAft>
        <a:defRPr sz="3600" b="1">
          <a:solidFill>
            <a:schemeClr val="tx2"/>
          </a:solidFill>
          <a:latin typeface="+mj-lt"/>
          <a:ea typeface="MS PGothic" charset="0"/>
          <a:cs typeface="MS PGothic" charset="0"/>
        </a:defRPr>
      </a:lvl1pPr>
      <a:lvl2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2pPr>
      <a:lvl3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3pPr>
      <a:lvl4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4pPr>
      <a:lvl5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5pPr>
      <a:lvl6pPr marL="457200" algn="l" rtl="0" eaLnBrk="0" fontAlgn="base" hangingPunct="0">
        <a:spcBef>
          <a:spcPct val="0"/>
        </a:spcBef>
        <a:spcAft>
          <a:spcPct val="0"/>
        </a:spcAft>
        <a:defRPr sz="3200" b="1">
          <a:solidFill>
            <a:schemeClr val="tx2"/>
          </a:solidFill>
          <a:latin typeface="Times New Roman" charset="0"/>
        </a:defRPr>
      </a:lvl6pPr>
      <a:lvl7pPr marL="914400" algn="l" rtl="0" eaLnBrk="0" fontAlgn="base" hangingPunct="0">
        <a:spcBef>
          <a:spcPct val="0"/>
        </a:spcBef>
        <a:spcAft>
          <a:spcPct val="0"/>
        </a:spcAft>
        <a:defRPr sz="3200" b="1">
          <a:solidFill>
            <a:schemeClr val="tx2"/>
          </a:solidFill>
          <a:latin typeface="Times New Roman" charset="0"/>
        </a:defRPr>
      </a:lvl7pPr>
      <a:lvl8pPr marL="1371600" algn="l" rtl="0" eaLnBrk="0" fontAlgn="base" hangingPunct="0">
        <a:spcBef>
          <a:spcPct val="0"/>
        </a:spcBef>
        <a:spcAft>
          <a:spcPct val="0"/>
        </a:spcAft>
        <a:defRPr sz="3200" b="1">
          <a:solidFill>
            <a:schemeClr val="tx2"/>
          </a:solidFill>
          <a:latin typeface="Times New Roman" charset="0"/>
        </a:defRPr>
      </a:lvl8pPr>
      <a:lvl9pPr marL="1828800" algn="l" rtl="0" eaLnBrk="0" fontAlgn="base" hangingPunct="0">
        <a:spcBef>
          <a:spcPct val="0"/>
        </a:spcBef>
        <a:spcAft>
          <a:spcPct val="0"/>
        </a:spcAft>
        <a:defRPr sz="3200" b="1">
          <a:solidFill>
            <a:schemeClr val="tx2"/>
          </a:solidFill>
          <a:latin typeface="Times New Roman" charset="0"/>
        </a:defRPr>
      </a:lvl9pPr>
    </p:titleStyle>
    <p:bodyStyle>
      <a:lvl1pPr marL="385763" indent="-385763" algn="l" rtl="0" eaLnBrk="0" fontAlgn="base" hangingPunct="0">
        <a:spcBef>
          <a:spcPct val="20000"/>
        </a:spcBef>
        <a:spcAft>
          <a:spcPct val="0"/>
        </a:spcAft>
        <a:buClr>
          <a:srgbClr val="CC0000"/>
        </a:buClr>
        <a:buChar char="•"/>
        <a:defRPr sz="28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4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20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8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6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20.png"/><Relationship Id="rId7" Type="http://schemas.openxmlformats.org/officeDocument/2006/relationships/image" Target="../media/image15.png"/><Relationship Id="rId2" Type="http://schemas.openxmlformats.org/officeDocument/2006/relationships/image" Target="../media/image210.png"/><Relationship Id="rId1" Type="http://schemas.openxmlformats.org/officeDocument/2006/relationships/slideLayout" Target="../slideLayouts/slideLayout3.xml"/><Relationship Id="rId6" Type="http://schemas.openxmlformats.org/officeDocument/2006/relationships/hyperlink" Target="https://www.wikiwand.com/en/Artificial_neuron#Linear_combination" TargetMode="External"/><Relationship Id="rId5" Type="http://schemas.openxmlformats.org/officeDocument/2006/relationships/image" Target="../media/image240.png"/><Relationship Id="rId4" Type="http://schemas.openxmlformats.org/officeDocument/2006/relationships/image" Target="../media/image230.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17.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www.wikiwand.com/en/Backpropagation"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upload.wikimedia.org/wikipedia/commons/transcoded/4/4c/Gradient_Descent_in_2D.webm/Gradient_Descent_in_2D.webm.480p.vp9.web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s://www.wikiwand.com/en/Map_(mathematics)" TargetMode="External"/><Relationship Id="rId2" Type="http://schemas.openxmlformats.org/officeDocument/2006/relationships/hyperlink" Target="https://www.wikiwand.com/en/Supervised_learning" TargetMode="External"/><Relationship Id="rId1" Type="http://schemas.openxmlformats.org/officeDocument/2006/relationships/slideLayout" Target="../slideLayouts/slideLayout2.xml"/><Relationship Id="rId6" Type="http://schemas.openxmlformats.org/officeDocument/2006/relationships/hyperlink" Target="https://www.wikiwand.com/en/Autonomous_car" TargetMode="External"/><Relationship Id="rId5" Type="http://schemas.openxmlformats.org/officeDocument/2006/relationships/hyperlink" Target="https://www.wikiwand.com/en/Reinforcement_learning" TargetMode="External"/><Relationship Id="rId4" Type="http://schemas.openxmlformats.org/officeDocument/2006/relationships/hyperlink" Target="https://www.wikiwand.com/en/Unsupervised_learn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owardsdatascience.com/a-gentle-introduction-to-calculating-the-tf-idf-values-9e391f8a13e5" TargetMode="External"/><Relationship Id="rId2" Type="http://schemas.openxmlformats.org/officeDocument/2006/relationships/hyperlink" Target="http://mccormickml.com/2016/04/19/word2vec-tutorial-the-skip-gram-model/"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rxiv.org/abs/1801.06146" TargetMode="External"/><Relationship Id="rId2" Type="http://schemas.openxmlformats.org/officeDocument/2006/relationships/hyperlink" Target="https://en.wikipedia.org/wiki/Word2vec"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wikiwand.com/en/GloVe_(machine_learning)" TargetMode="External"/><Relationship Id="rId7" Type="http://schemas.openxmlformats.org/officeDocument/2006/relationships/image" Target="../media/image31.png"/><Relationship Id="rId2" Type="http://schemas.openxmlformats.org/officeDocument/2006/relationships/hyperlink" Target="https://www.wikiwand.com/en/Word2vec" TargetMode="External"/><Relationship Id="rId1" Type="http://schemas.openxmlformats.org/officeDocument/2006/relationships/slideLayout" Target="../slideLayouts/slideLayout2.xml"/><Relationship Id="rId6" Type="http://schemas.openxmlformats.org/officeDocument/2006/relationships/hyperlink" Target="https://www.wikiwand.com/en/FastText" TargetMode="External"/><Relationship Id="rId5" Type="http://schemas.openxmlformats.org/officeDocument/2006/relationships/hyperlink" Target="https://www.wikiwand.com/en/BERT_(language_model)" TargetMode="External"/><Relationship Id="rId4" Type="http://schemas.openxmlformats.org/officeDocument/2006/relationships/hyperlink" Target="https://www.wikiwand.com/en/ELMo"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arxiv.org/pdf/1312.5542.pdf" TargetMode="External"/><Relationship Id="rId2" Type="http://schemas.openxmlformats.org/officeDocument/2006/relationships/hyperlink" Target="https://proceedings.neurips.cc/paper/2013/file/9aa42b31882ec039965f3c4923ce901b-Paper.pdf" TargetMode="External"/><Relationship Id="rId1" Type="http://schemas.openxmlformats.org/officeDocument/2006/relationships/slideLayout" Target="../slideLayouts/slideLayout2.xml"/><Relationship Id="rId5" Type="http://schemas.openxmlformats.org/officeDocument/2006/relationships/hyperlink" Target="https://www.wikiwand.com/en/Synonym" TargetMode="External"/><Relationship Id="rId4" Type="http://schemas.openxmlformats.org/officeDocument/2006/relationships/hyperlink" Target="https://arxiv.org/pdf/1309.4168v1.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https://youtu.be/ISPId9Lhc1g"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s://arxiv.org/pdf/1309.4168v1.pdf"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6.png"/><Relationship Id="rId5" Type="http://schemas.microsoft.com/office/2007/relationships/hdphoto" Target="../media/hdphoto9.wdp"/><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80.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png"/><Relationship Id="rId7" Type="http://schemas.microsoft.com/office/2007/relationships/hdphoto" Target="../media/hdphoto11.wdp"/><Relationship Id="rId2" Type="http://schemas.openxmlformats.org/officeDocument/2006/relationships/image" Target="../media/image71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ikiwand.com/en/Statistical_model" TargetMode="External"/><Relationship Id="rId2" Type="http://schemas.openxmlformats.org/officeDocument/2006/relationships/hyperlink" Target="https://www.wikiwand.com/en/Artificial_intelligence"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820.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eb.stanford.edu/~jurafsky/slp3/" TargetMode="External"/><Relationship Id="rId2" Type="http://schemas.openxmlformats.org/officeDocument/2006/relationships/hyperlink" Target="https://www.wikiwand.com/en/Probability_distribution" TargetMode="External"/><Relationship Id="rId1" Type="http://schemas.openxmlformats.org/officeDocument/2006/relationships/slideLayout" Target="../slideLayouts/slideLayout2.xml"/><Relationship Id="rId4" Type="http://schemas.openxmlformats.org/officeDocument/2006/relationships/image" Target="../media/image870.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youtube.com/watch?v=YGckfRuIYW8"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s://www.wikiwand.com/en/Handwriting_recognition" TargetMode="External"/><Relationship Id="rId13" Type="http://schemas.openxmlformats.org/officeDocument/2006/relationships/hyperlink" Target="https://www.wikiwand.com/en/Language_model#citenoteponte19986" TargetMode="External"/><Relationship Id="rId3" Type="http://schemas.openxmlformats.org/officeDocument/2006/relationships/hyperlink" Target="https://www.wikiwand.com/en/Speech_recognition" TargetMode="External"/><Relationship Id="rId7" Type="http://schemas.openxmlformats.org/officeDocument/2006/relationships/hyperlink" Target="https://www.wikiwand.com/en/Natural_language_generation" TargetMode="External"/><Relationship Id="rId12" Type="http://schemas.openxmlformats.org/officeDocument/2006/relationships/hyperlink" Target="https://www.wikiwand.com/en/Information_retrieval" TargetMode="External"/><Relationship Id="rId2" Type="http://schemas.openxmlformats.org/officeDocument/2006/relationships/hyperlink" Target="https://www.wikiwand.com/en/Computational_linguistics" TargetMode="External"/><Relationship Id="rId1" Type="http://schemas.openxmlformats.org/officeDocument/2006/relationships/slideLayout" Target="../slideLayouts/slideLayout2.xml"/><Relationship Id="rId6" Type="http://schemas.openxmlformats.org/officeDocument/2006/relationships/hyperlink" Target="https://www.wikiwand.com/en/Language_model#citenoteSemanticparsingasmachinetranslation3" TargetMode="External"/><Relationship Id="rId11" Type="http://schemas.openxmlformats.org/officeDocument/2006/relationships/hyperlink" Target="https://www.wikiwand.com/en/Language_model#citenote5" TargetMode="External"/><Relationship Id="rId5" Type="http://schemas.openxmlformats.org/officeDocument/2006/relationships/hyperlink" Target="https://www.wikiwand.com/en/Machine_translation" TargetMode="External"/><Relationship Id="rId10" Type="http://schemas.openxmlformats.org/officeDocument/2006/relationships/hyperlink" Target="https://www.wikiwand.com/en/Grammar_induction" TargetMode="External"/><Relationship Id="rId4" Type="http://schemas.openxmlformats.org/officeDocument/2006/relationships/hyperlink" Target="https://www.wikiwand.com/en/Language_model#citenote2" TargetMode="External"/><Relationship Id="rId9" Type="http://schemas.openxmlformats.org/officeDocument/2006/relationships/hyperlink" Target="https://www.wikiwand.com/en/Language_model#citenote4" TargetMode="External"/><Relationship Id="rId14" Type="http://schemas.openxmlformats.org/officeDocument/2006/relationships/hyperlink" Target="https://www.wikiwand.com/en/Language_model#citenotehiemstra19987"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www.deepmind.com/publications/an-empirical-analysis-of-compute-optimal-large-language-model-training" TargetMode="External"/><Relationship Id="rId13" Type="http://schemas.openxmlformats.org/officeDocument/2006/relationships/hyperlink" Target="https://keg.cs.tsinghua.edu.cn/glm-130b/posts/glm-130b/" TargetMode="External"/><Relationship Id="rId3" Type="http://schemas.openxmlformats.org/officeDocument/2006/relationships/hyperlink" Target="https://blog.google/technology/ai/lamda/" TargetMode="External"/><Relationship Id="rId7" Type="http://schemas.openxmlformats.org/officeDocument/2006/relationships/hyperlink" Target="https://www.deepmind.com/blog/language-modelling-at-scale-gopher-ethical-considerations-and-retrieval" TargetMode="External"/><Relationship Id="rId12" Type="http://schemas.openxmlformats.org/officeDocument/2006/relationships/hyperlink" Target="https://github.com/yandex/YaLM-100B" TargetMode="External"/><Relationship Id="rId2" Type="http://schemas.openxmlformats.org/officeDocument/2006/relationships/hyperlink" Target="https://arxiv.org/abs/2001.08361" TargetMode="External"/><Relationship Id="rId1" Type="http://schemas.openxmlformats.org/officeDocument/2006/relationships/slideLayout" Target="../slideLayouts/slideLayout2.xml"/><Relationship Id="rId6" Type="http://schemas.openxmlformats.org/officeDocument/2006/relationships/hyperlink" Target="https://ai.facebook.com/blog/blenderbot-3-a-175b-parameter-publicly-available-chatbot-that-improves-its-skills-and-safety-over-time/" TargetMode="External"/><Relationship Id="rId11" Type="http://schemas.openxmlformats.org/officeDocument/2006/relationships/hyperlink" Target="https://research.baidu.com/Blog/index-view" TargetMode="External"/><Relationship Id="rId5" Type="http://schemas.openxmlformats.org/officeDocument/2006/relationships/hyperlink" Target="https://ai.facebook.com/blog/democratizing-access-to-large-scale-language-models-with-opt-175b/" TargetMode="External"/><Relationship Id="rId15" Type="http://schemas.openxmlformats.org/officeDocument/2006/relationships/hyperlink" Target="https://app.aleph-alpha.com/" TargetMode="External"/><Relationship Id="rId10" Type="http://schemas.openxmlformats.org/officeDocument/2006/relationships/hyperlink" Target="https://huggingface.co/docs/transformers/model_doc/bloom" TargetMode="External"/><Relationship Id="rId4" Type="http://schemas.openxmlformats.org/officeDocument/2006/relationships/hyperlink" Target="https://ai.googleblog.com/2022/04/pathways-language-model-palm-scaling-to.html" TargetMode="External"/><Relationship Id="rId9" Type="http://schemas.openxmlformats.org/officeDocument/2006/relationships/hyperlink" Target="https://developer.nvidia.com/blog/using-deepspeed-and-megatron-to-train-megatron-turing-nlg-530b-the-worlds-largest-and-most-powerful-generative-language-model/" TargetMode="External"/><Relationship Id="rId14" Type="http://schemas.openxmlformats.org/officeDocument/2006/relationships/hyperlink" Target="https://www.businesswire.com/news/home/20210811005033/en/AI21-Labs-Makes-Language-AI-Applications-Accessible-to-Broader-Audience"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youtube.com/watch?v=NAihcvDGaP8" TargetMode="External"/><Relationship Id="rId2" Type="http://schemas.openxmlformats.org/officeDocument/2006/relationships/hyperlink" Target="https://jalammar.github.io/illustrated-word2vec/" TargetMode="External"/><Relationship Id="rId1" Type="http://schemas.openxmlformats.org/officeDocument/2006/relationships/slideLayout" Target="../slideLayouts/slideLayout2.xml"/><Relationship Id="rId4" Type="http://schemas.openxmlformats.org/officeDocument/2006/relationships/hyperlink" Target="https://albertoromgar.medium.com/ultra-large-ai-models-are-over-c7b5fc007d0a" TargetMode="External"/></Relationships>
</file>

<file path=ppt/slides/_rels/slide69.xml.rels><?xml version="1.0" encoding="UTF-8" standalone="yes"?>
<Relationships xmlns="http://schemas.openxmlformats.org/package/2006/relationships"><Relationship Id="rId2" Type="http://schemas.openxmlformats.org/officeDocument/2006/relationships/hyperlink" Target="https://www.youtube.com/watch?v=NAihcvDGaP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5CC6E7A5-68E1-4C20-995B-711BA381D782}"/>
              </a:ext>
            </a:extLst>
          </p:cNvPr>
          <p:cNvSpPr>
            <a:spLocks noGrp="1"/>
          </p:cNvSpPr>
          <p:nvPr>
            <p:ph type="subTitle" idx="1"/>
          </p:nvPr>
        </p:nvSpPr>
        <p:spPr>
          <a:xfrm>
            <a:off x="1547664" y="4077072"/>
            <a:ext cx="6400800" cy="2106801"/>
          </a:xfrm>
        </p:spPr>
        <p:txBody>
          <a:bodyPr/>
          <a:lstStyle/>
          <a:p>
            <a:endParaRPr lang="en-US" dirty="0"/>
          </a:p>
          <a:p>
            <a:r>
              <a:rPr lang="en-US" dirty="0"/>
              <a:t>Gangmin Li</a:t>
            </a:r>
          </a:p>
          <a:p>
            <a:r>
              <a:rPr lang="en-US" dirty="0"/>
              <a:t>(Office hours: 13:00-17:00 every Friday)</a:t>
            </a:r>
          </a:p>
        </p:txBody>
      </p:sp>
      <p:sp>
        <p:nvSpPr>
          <p:cNvPr id="3" name="TextBox 2">
            <a:extLst>
              <a:ext uri="{FF2B5EF4-FFF2-40B4-BE49-F238E27FC236}">
                <a16:creationId xmlns:a16="http://schemas.microsoft.com/office/drawing/2014/main" id="{8AEF7CE0-300F-D558-7E8B-9BE7A2C6A0EA}"/>
              </a:ext>
            </a:extLst>
          </p:cNvPr>
          <p:cNvSpPr txBox="1"/>
          <p:nvPr/>
        </p:nvSpPr>
        <p:spPr>
          <a:xfrm>
            <a:off x="1617440" y="980728"/>
            <a:ext cx="6480720" cy="43088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1" i="0" u="none" strike="noStrike" kern="1200" cap="none" spc="0" normalizeH="0" baseline="0" noProof="0" dirty="0">
                <a:ln>
                  <a:noFill/>
                </a:ln>
                <a:solidFill>
                  <a:srgbClr val="C00000"/>
                </a:solidFill>
                <a:effectLst/>
                <a:uLnTx/>
                <a:uFillTx/>
                <a:latin typeface="Tahoma" charset="0"/>
                <a:ea typeface="MS PGothic" charset="0"/>
                <a:cs typeface="Arial" charset="0"/>
              </a:rPr>
              <a:t>CIS041-3</a:t>
            </a:r>
            <a:r>
              <a:rPr kumimoji="0" lang="en-GB" sz="2200" b="1" i="0" u="none" strike="noStrike" kern="1200" cap="none" spc="0" normalizeH="0" baseline="0" noProof="0" dirty="0">
                <a:ln>
                  <a:noFill/>
                </a:ln>
                <a:solidFill>
                  <a:srgbClr val="000000"/>
                </a:solidFill>
                <a:effectLst/>
                <a:uLnTx/>
                <a:uFillTx/>
                <a:latin typeface="Tahoma" charset="0"/>
                <a:ea typeface="MS PGothic" charset="0"/>
                <a:cs typeface="Arial" charset="0"/>
              </a:rPr>
              <a:t> </a:t>
            </a:r>
            <a:r>
              <a:rPr kumimoji="0" lang="en-GB" sz="2200" b="1" i="0" u="none" strike="noStrike" kern="1200" cap="none" spc="0" normalizeH="0" baseline="0" noProof="0" dirty="0">
                <a:ln>
                  <a:noFill/>
                </a:ln>
                <a:solidFill>
                  <a:srgbClr val="00B050"/>
                </a:solidFill>
                <a:effectLst/>
                <a:uLnTx/>
                <a:uFillTx/>
                <a:latin typeface="Tahoma" charset="0"/>
                <a:ea typeface="MS PGothic" charset="0"/>
                <a:cs typeface="Arial" charset="0"/>
              </a:rPr>
              <a:t>Advanced Information Technology</a:t>
            </a:r>
          </a:p>
        </p:txBody>
      </p:sp>
      <p:sp>
        <p:nvSpPr>
          <p:cNvPr id="4" name="Title 1">
            <a:extLst>
              <a:ext uri="{FF2B5EF4-FFF2-40B4-BE49-F238E27FC236}">
                <a16:creationId xmlns:a16="http://schemas.microsoft.com/office/drawing/2014/main" id="{CF55D318-ECD4-38DB-E6FC-2AB6EB9A600F}"/>
              </a:ext>
            </a:extLst>
          </p:cNvPr>
          <p:cNvSpPr txBox="1">
            <a:spLocks/>
          </p:cNvSpPr>
          <p:nvPr/>
        </p:nvSpPr>
        <p:spPr bwMode="auto">
          <a:xfrm>
            <a:off x="755576" y="1844824"/>
            <a:ext cx="777240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S PGothic" charset="0"/>
                <a:cs typeface="MS PGothic" charset="0"/>
              </a:defRPr>
            </a:lvl1pPr>
            <a:lvl2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2pPr>
            <a:lvl3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3pPr>
            <a:lvl4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4pPr>
            <a:lvl5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5pPr>
            <a:lvl6pPr marL="457200" algn="l" rtl="0" eaLnBrk="0" fontAlgn="base" hangingPunct="0">
              <a:spcBef>
                <a:spcPct val="0"/>
              </a:spcBef>
              <a:spcAft>
                <a:spcPct val="0"/>
              </a:spcAft>
              <a:defRPr sz="3200" b="1">
                <a:solidFill>
                  <a:schemeClr val="tx2"/>
                </a:solidFill>
                <a:latin typeface="Times New Roman" charset="0"/>
              </a:defRPr>
            </a:lvl6pPr>
            <a:lvl7pPr marL="914400" algn="l" rtl="0" eaLnBrk="0" fontAlgn="base" hangingPunct="0">
              <a:spcBef>
                <a:spcPct val="0"/>
              </a:spcBef>
              <a:spcAft>
                <a:spcPct val="0"/>
              </a:spcAft>
              <a:defRPr sz="3200" b="1">
                <a:solidFill>
                  <a:schemeClr val="tx2"/>
                </a:solidFill>
                <a:latin typeface="Times New Roman" charset="0"/>
              </a:defRPr>
            </a:lvl7pPr>
            <a:lvl8pPr marL="1371600" algn="l" rtl="0" eaLnBrk="0" fontAlgn="base" hangingPunct="0">
              <a:spcBef>
                <a:spcPct val="0"/>
              </a:spcBef>
              <a:spcAft>
                <a:spcPct val="0"/>
              </a:spcAft>
              <a:defRPr sz="3200" b="1">
                <a:solidFill>
                  <a:schemeClr val="tx2"/>
                </a:solidFill>
                <a:latin typeface="Times New Roman" charset="0"/>
              </a:defRPr>
            </a:lvl8pPr>
            <a:lvl9pPr marL="1828800" algn="l" rtl="0" eaLnBrk="0" fontAlgn="base" hangingPunct="0">
              <a:spcBef>
                <a:spcPct val="0"/>
              </a:spcBef>
              <a:spcAft>
                <a:spcPct val="0"/>
              </a:spcAft>
              <a:defRPr sz="3200" b="1">
                <a:solidFill>
                  <a:schemeClr val="tx2"/>
                </a:solidFill>
                <a:latin typeface="Times New Roman"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0" cap="none" spc="0" normalizeH="0" baseline="0" noProof="0" dirty="0">
                <a:ln>
                  <a:noFill/>
                </a:ln>
                <a:solidFill>
                  <a:srgbClr val="000000"/>
                </a:solidFill>
                <a:effectLst/>
                <a:uLnTx/>
                <a:uFillTx/>
                <a:latin typeface="Cambria"/>
                <a:ea typeface="MS PGothic" charset="0"/>
              </a:rPr>
              <a:t>Machine Learning (ML) and Natural Language Processing (NLP)</a:t>
            </a:r>
            <a:endParaRPr kumimoji="0" lang="en-US" sz="4000" b="1" i="0" u="none" strike="noStrike" kern="0" cap="none" spc="0" normalizeH="0" baseline="0" noProof="0" dirty="0">
              <a:ln>
                <a:noFill/>
              </a:ln>
              <a:solidFill>
                <a:srgbClr val="000000"/>
              </a:solidFill>
              <a:effectLst/>
              <a:uLnTx/>
              <a:uFillTx/>
              <a:latin typeface="Cambria"/>
              <a:ea typeface="MS PGothic" charset="0"/>
            </a:endParaRPr>
          </a:p>
        </p:txBody>
      </p:sp>
    </p:spTree>
    <p:extLst>
      <p:ext uri="{BB962C8B-B14F-4D97-AF65-F5344CB8AC3E}">
        <p14:creationId xmlns:p14="http://schemas.microsoft.com/office/powerpoint/2010/main" val="3269523725"/>
      </p:ext>
    </p:extLst>
  </p:cSld>
  <p:clrMapOvr>
    <a:masterClrMapping/>
  </p:clrMapOvr>
  <p:transition spd="slow">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7ECC-6689-7522-1E0B-5CFCCEE89CD0}"/>
              </a:ext>
            </a:extLst>
          </p:cNvPr>
          <p:cNvSpPr>
            <a:spLocks noGrp="1"/>
          </p:cNvSpPr>
          <p:nvPr>
            <p:ph type="title"/>
          </p:nvPr>
        </p:nvSpPr>
        <p:spPr/>
        <p:txBody>
          <a:bodyPr/>
          <a:lstStyle/>
          <a:p>
            <a:r>
              <a:rPr lang="en-GB" dirty="0"/>
              <a:t>Optimization problem </a:t>
            </a:r>
          </a:p>
        </p:txBody>
      </p:sp>
      <p:sp>
        <p:nvSpPr>
          <p:cNvPr id="4" name="Footer Placeholder 3">
            <a:extLst>
              <a:ext uri="{FF2B5EF4-FFF2-40B4-BE49-F238E27FC236}">
                <a16:creationId xmlns:a16="http://schemas.microsoft.com/office/drawing/2014/main" id="{C71B0327-DA72-54B0-692E-026398D0CA61}"/>
              </a:ext>
            </a:extLst>
          </p:cNvPr>
          <p:cNvSpPr>
            <a:spLocks noGrp="1"/>
          </p:cNvSpPr>
          <p:nvPr>
            <p:ph type="ftr" sz="quarter" idx="11"/>
          </p:nvPr>
        </p:nvSpPr>
        <p:spPr/>
        <p:txBody>
          <a:bodyPr/>
          <a:lstStyle/>
          <a:p>
            <a:pPr algn="l"/>
            <a:r>
              <a:rPr lang="en-GB"/>
              <a:t>CIS041-3 Advanced Information Technology</a:t>
            </a:r>
            <a:endParaRPr lang="en-US" dirty="0"/>
          </a:p>
        </p:txBody>
      </p:sp>
      <p:pic>
        <p:nvPicPr>
          <p:cNvPr id="10" name="Picture 9">
            <a:extLst>
              <a:ext uri="{FF2B5EF4-FFF2-40B4-BE49-F238E27FC236}">
                <a16:creationId xmlns:a16="http://schemas.microsoft.com/office/drawing/2014/main" id="{B7617B62-FD9F-1E1C-68A8-F83A1DA9DA52}"/>
              </a:ext>
            </a:extLst>
          </p:cNvPr>
          <p:cNvPicPr>
            <a:picLocks noChangeAspect="1"/>
          </p:cNvPicPr>
          <p:nvPr/>
        </p:nvPicPr>
        <p:blipFill>
          <a:blip r:embed="rId2"/>
          <a:stretch>
            <a:fillRect/>
          </a:stretch>
        </p:blipFill>
        <p:spPr>
          <a:xfrm>
            <a:off x="2805606" y="3272963"/>
            <a:ext cx="2990529" cy="2242897"/>
          </a:xfrm>
          <a:prstGeom prst="rect">
            <a:avLst/>
          </a:prstGeom>
        </p:spPr>
      </p:pic>
      <p:pic>
        <p:nvPicPr>
          <p:cNvPr id="12" name="Picture 11">
            <a:extLst>
              <a:ext uri="{FF2B5EF4-FFF2-40B4-BE49-F238E27FC236}">
                <a16:creationId xmlns:a16="http://schemas.microsoft.com/office/drawing/2014/main" id="{A1A09E6E-881C-2244-138E-08D8C49202F5}"/>
              </a:ext>
            </a:extLst>
          </p:cNvPr>
          <p:cNvPicPr>
            <a:picLocks noChangeAspect="1"/>
          </p:cNvPicPr>
          <p:nvPr/>
        </p:nvPicPr>
        <p:blipFill>
          <a:blip r:embed="rId3"/>
          <a:stretch>
            <a:fillRect/>
          </a:stretch>
        </p:blipFill>
        <p:spPr>
          <a:xfrm>
            <a:off x="2805606" y="3272963"/>
            <a:ext cx="2990529" cy="2242897"/>
          </a:xfrm>
          <a:prstGeom prst="rect">
            <a:avLst/>
          </a:prstGeom>
        </p:spPr>
      </p:pic>
      <p:sp>
        <p:nvSpPr>
          <p:cNvPr id="7" name="TextBox 6">
            <a:extLst>
              <a:ext uri="{FF2B5EF4-FFF2-40B4-BE49-F238E27FC236}">
                <a16:creationId xmlns:a16="http://schemas.microsoft.com/office/drawing/2014/main" id="{D4DF6451-EBAA-6D8B-71B3-A2ADA94EAEFF}"/>
              </a:ext>
            </a:extLst>
          </p:cNvPr>
          <p:cNvSpPr txBox="1"/>
          <p:nvPr/>
        </p:nvSpPr>
        <p:spPr>
          <a:xfrm>
            <a:off x="683568" y="1532051"/>
            <a:ext cx="8218875" cy="1107996"/>
          </a:xfrm>
          <a:prstGeom prst="rect">
            <a:avLst/>
          </a:prstGeom>
          <a:noFill/>
        </p:spPr>
        <p:txBody>
          <a:bodyPr wrap="square">
            <a:spAutoFit/>
          </a:bodyPr>
          <a:lstStyle/>
          <a:p>
            <a:r>
              <a:rPr lang="en-GB" dirty="0"/>
              <a:t>SVMs try to put the stick in the </a:t>
            </a:r>
            <a:r>
              <a:rPr lang="en-GB" dirty="0">
                <a:solidFill>
                  <a:srgbClr val="FF0000"/>
                </a:solidFill>
              </a:rPr>
              <a:t>best possible place </a:t>
            </a:r>
            <a:r>
              <a:rPr lang="en-GB" dirty="0"/>
              <a:t>by having as big a gap on either side of the stick as possible.</a:t>
            </a:r>
          </a:p>
        </p:txBody>
      </p:sp>
    </p:spTree>
    <p:extLst>
      <p:ext uri="{BB962C8B-B14F-4D97-AF65-F5344CB8AC3E}">
        <p14:creationId xmlns:p14="http://schemas.microsoft.com/office/powerpoint/2010/main" val="524506300"/>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7ECC-6689-7522-1E0B-5CFCCEE89CD0}"/>
              </a:ext>
            </a:extLst>
          </p:cNvPr>
          <p:cNvSpPr>
            <a:spLocks noGrp="1"/>
          </p:cNvSpPr>
          <p:nvPr>
            <p:ph type="title"/>
          </p:nvPr>
        </p:nvSpPr>
        <p:spPr/>
        <p:txBody>
          <a:bodyPr/>
          <a:lstStyle/>
          <a:p>
            <a:r>
              <a:rPr lang="en-GB" dirty="0"/>
              <a:t>Support Vector Machine (SVM)</a:t>
            </a:r>
          </a:p>
        </p:txBody>
      </p:sp>
      <p:sp>
        <p:nvSpPr>
          <p:cNvPr id="4" name="Footer Placeholder 3">
            <a:extLst>
              <a:ext uri="{FF2B5EF4-FFF2-40B4-BE49-F238E27FC236}">
                <a16:creationId xmlns:a16="http://schemas.microsoft.com/office/drawing/2014/main" id="{C71B0327-DA72-54B0-692E-026398D0CA61}"/>
              </a:ext>
            </a:extLst>
          </p:cNvPr>
          <p:cNvSpPr>
            <a:spLocks noGrp="1"/>
          </p:cNvSpPr>
          <p:nvPr>
            <p:ph type="ftr" sz="quarter" idx="11"/>
          </p:nvPr>
        </p:nvSpPr>
        <p:spPr/>
        <p:txBody>
          <a:bodyPr/>
          <a:lstStyle/>
          <a:p>
            <a:pPr algn="l"/>
            <a:r>
              <a:rPr lang="en-GB"/>
              <a:t>CIS041-3 Advanced Information Technology</a:t>
            </a:r>
            <a:endParaRPr lang="en-US" dirty="0"/>
          </a:p>
        </p:txBody>
      </p:sp>
      <p:pic>
        <p:nvPicPr>
          <p:cNvPr id="8" name="Content Placeholder 7">
            <a:extLst>
              <a:ext uri="{FF2B5EF4-FFF2-40B4-BE49-F238E27FC236}">
                <a16:creationId xmlns:a16="http://schemas.microsoft.com/office/drawing/2014/main" id="{3E1F39A1-7BD0-F309-4285-8EAED1C282C5}"/>
              </a:ext>
            </a:extLst>
          </p:cNvPr>
          <p:cNvPicPr>
            <a:picLocks noGrp="1" noChangeAspect="1"/>
          </p:cNvPicPr>
          <p:nvPr>
            <p:ph idx="1"/>
          </p:nvPr>
        </p:nvPicPr>
        <p:blipFill>
          <a:blip r:embed="rId2"/>
          <a:stretch>
            <a:fillRect/>
          </a:stretch>
        </p:blipFill>
        <p:spPr>
          <a:xfrm>
            <a:off x="711974" y="2594881"/>
            <a:ext cx="3834378" cy="3312344"/>
          </a:xfrm>
        </p:spPr>
      </p:pic>
      <p:sp>
        <p:nvSpPr>
          <p:cNvPr id="5" name="TextBox 4">
            <a:extLst>
              <a:ext uri="{FF2B5EF4-FFF2-40B4-BE49-F238E27FC236}">
                <a16:creationId xmlns:a16="http://schemas.microsoft.com/office/drawing/2014/main" id="{733480A1-0B10-F336-DAE8-8EB93E79B41E}"/>
              </a:ext>
            </a:extLst>
          </p:cNvPr>
          <p:cNvSpPr txBox="1"/>
          <p:nvPr/>
        </p:nvSpPr>
        <p:spPr>
          <a:xfrm>
            <a:off x="539552" y="1380682"/>
            <a:ext cx="8359080" cy="769441"/>
          </a:xfrm>
          <a:prstGeom prst="rect">
            <a:avLst/>
          </a:prstGeom>
          <a:noFill/>
        </p:spPr>
        <p:txBody>
          <a:bodyPr wrap="square">
            <a:spAutoFit/>
          </a:bodyPr>
          <a:lstStyle/>
          <a:p>
            <a:r>
              <a:rPr lang="en-GB" dirty="0"/>
              <a:t>A supervised learning model used in classification and regression analysis</a:t>
            </a:r>
          </a:p>
        </p:txBody>
      </p:sp>
      <p:sp>
        <p:nvSpPr>
          <p:cNvPr id="6" name="TextBox 5">
            <a:extLst>
              <a:ext uri="{FF2B5EF4-FFF2-40B4-BE49-F238E27FC236}">
                <a16:creationId xmlns:a16="http://schemas.microsoft.com/office/drawing/2014/main" id="{79B16CD3-542A-EEA8-CC00-54EF732C748F}"/>
              </a:ext>
            </a:extLst>
          </p:cNvPr>
          <p:cNvSpPr txBox="1"/>
          <p:nvPr/>
        </p:nvSpPr>
        <p:spPr>
          <a:xfrm>
            <a:off x="5292080" y="2594881"/>
            <a:ext cx="3139946" cy="430887"/>
          </a:xfrm>
          <a:prstGeom prst="rect">
            <a:avLst/>
          </a:prstGeom>
          <a:noFill/>
        </p:spPr>
        <p:txBody>
          <a:bodyPr wrap="square" rtlCol="0">
            <a:spAutoFit/>
          </a:bodyPr>
          <a:lstStyle/>
          <a:p>
            <a:r>
              <a:rPr lang="en-GB" dirty="0"/>
              <a:t>H1 does not work</a:t>
            </a:r>
          </a:p>
        </p:txBody>
      </p:sp>
      <p:sp>
        <p:nvSpPr>
          <p:cNvPr id="7" name="TextBox 6">
            <a:extLst>
              <a:ext uri="{FF2B5EF4-FFF2-40B4-BE49-F238E27FC236}">
                <a16:creationId xmlns:a16="http://schemas.microsoft.com/office/drawing/2014/main" id="{F44EDFF0-2425-BF04-0FD6-6FF714747AB8}"/>
              </a:ext>
            </a:extLst>
          </p:cNvPr>
          <p:cNvSpPr txBox="1"/>
          <p:nvPr/>
        </p:nvSpPr>
        <p:spPr>
          <a:xfrm>
            <a:off x="5292080" y="3265727"/>
            <a:ext cx="3139946" cy="769441"/>
          </a:xfrm>
          <a:prstGeom prst="rect">
            <a:avLst/>
          </a:prstGeom>
          <a:noFill/>
        </p:spPr>
        <p:txBody>
          <a:bodyPr wrap="square" rtlCol="0">
            <a:spAutoFit/>
          </a:bodyPr>
          <a:lstStyle/>
          <a:p>
            <a:r>
              <a:rPr lang="en-GB" dirty="0"/>
              <a:t>H2 works with a tight margin</a:t>
            </a:r>
          </a:p>
        </p:txBody>
      </p:sp>
      <p:sp>
        <p:nvSpPr>
          <p:cNvPr id="14" name="TextBox 13">
            <a:extLst>
              <a:ext uri="{FF2B5EF4-FFF2-40B4-BE49-F238E27FC236}">
                <a16:creationId xmlns:a16="http://schemas.microsoft.com/office/drawing/2014/main" id="{FE565773-93FC-4199-0223-472930766640}"/>
              </a:ext>
            </a:extLst>
          </p:cNvPr>
          <p:cNvSpPr txBox="1"/>
          <p:nvPr/>
        </p:nvSpPr>
        <p:spPr>
          <a:xfrm>
            <a:off x="5292080" y="4275127"/>
            <a:ext cx="3139946" cy="1107996"/>
          </a:xfrm>
          <a:prstGeom prst="rect">
            <a:avLst/>
          </a:prstGeom>
          <a:noFill/>
        </p:spPr>
        <p:txBody>
          <a:bodyPr wrap="square" rtlCol="0">
            <a:spAutoFit/>
          </a:bodyPr>
          <a:lstStyle/>
          <a:p>
            <a:r>
              <a:rPr lang="en-GB" dirty="0"/>
              <a:t>H3 is the best because it has the largest margin</a:t>
            </a:r>
          </a:p>
        </p:txBody>
      </p:sp>
    </p:spTree>
    <p:extLst>
      <p:ext uri="{BB962C8B-B14F-4D97-AF65-F5344CB8AC3E}">
        <p14:creationId xmlns:p14="http://schemas.microsoft.com/office/powerpoint/2010/main" val="521360478"/>
      </p:ext>
    </p:extLst>
  </p:cSld>
  <p:clrMapOvr>
    <a:masterClrMapping/>
  </p:clrMapOvr>
  <p:transition spd="slow">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7ECC-6689-7522-1E0B-5CFCCEE89CD0}"/>
              </a:ext>
            </a:extLst>
          </p:cNvPr>
          <p:cNvSpPr>
            <a:spLocks noGrp="1"/>
          </p:cNvSpPr>
          <p:nvPr>
            <p:ph type="title"/>
          </p:nvPr>
        </p:nvSpPr>
        <p:spPr/>
        <p:txBody>
          <a:bodyPr/>
          <a:lstStyle/>
          <a:p>
            <a:r>
              <a:rPr lang="en-GB" dirty="0"/>
              <a:t>Non-linear solution (Kernel)</a:t>
            </a:r>
          </a:p>
        </p:txBody>
      </p:sp>
      <p:sp>
        <p:nvSpPr>
          <p:cNvPr id="4" name="Footer Placeholder 3">
            <a:extLst>
              <a:ext uri="{FF2B5EF4-FFF2-40B4-BE49-F238E27FC236}">
                <a16:creationId xmlns:a16="http://schemas.microsoft.com/office/drawing/2014/main" id="{C71B0327-DA72-54B0-692E-026398D0CA61}"/>
              </a:ext>
            </a:extLst>
          </p:cNvPr>
          <p:cNvSpPr>
            <a:spLocks noGrp="1"/>
          </p:cNvSpPr>
          <p:nvPr>
            <p:ph type="ftr" sz="quarter" idx="11"/>
          </p:nvPr>
        </p:nvSpPr>
        <p:spPr/>
        <p:txBody>
          <a:bodyPr/>
          <a:lstStyle/>
          <a:p>
            <a:pPr algn="l"/>
            <a:r>
              <a:rPr lang="en-GB"/>
              <a:t>CIS041-3 Advanced Information Technology</a:t>
            </a:r>
            <a:endParaRPr lang="en-US" dirty="0"/>
          </a:p>
        </p:txBody>
      </p:sp>
      <p:pic>
        <p:nvPicPr>
          <p:cNvPr id="13" name="Picture 12">
            <a:extLst>
              <a:ext uri="{FF2B5EF4-FFF2-40B4-BE49-F238E27FC236}">
                <a16:creationId xmlns:a16="http://schemas.microsoft.com/office/drawing/2014/main" id="{E30EB01B-1412-170B-22BF-5B09092091FD}"/>
              </a:ext>
            </a:extLst>
          </p:cNvPr>
          <p:cNvPicPr>
            <a:picLocks noChangeAspect="1"/>
          </p:cNvPicPr>
          <p:nvPr/>
        </p:nvPicPr>
        <p:blipFill>
          <a:blip r:embed="rId2"/>
          <a:stretch>
            <a:fillRect/>
          </a:stretch>
        </p:blipFill>
        <p:spPr>
          <a:xfrm>
            <a:off x="399039" y="4439462"/>
            <a:ext cx="2402321" cy="1801741"/>
          </a:xfrm>
          <a:prstGeom prst="rect">
            <a:avLst/>
          </a:prstGeom>
        </p:spPr>
      </p:pic>
      <p:cxnSp>
        <p:nvCxnSpPr>
          <p:cNvPr id="5" name="Straight Arrow Connector 4">
            <a:extLst>
              <a:ext uri="{FF2B5EF4-FFF2-40B4-BE49-F238E27FC236}">
                <a16:creationId xmlns:a16="http://schemas.microsoft.com/office/drawing/2014/main" id="{BF277AC5-7377-4D87-EE39-5D58DB968FE1}"/>
              </a:ext>
            </a:extLst>
          </p:cNvPr>
          <p:cNvCxnSpPr>
            <a:cxnSpLocks/>
          </p:cNvCxnSpPr>
          <p:nvPr/>
        </p:nvCxnSpPr>
        <p:spPr bwMode="auto">
          <a:xfrm>
            <a:off x="1634609" y="3474315"/>
            <a:ext cx="21067" cy="674765"/>
          </a:xfrm>
          <a:prstGeom prst="straightConnector1">
            <a:avLst/>
          </a:prstGeom>
          <a:ln w="76200">
            <a:headEnd type="none" w="med" len="med"/>
            <a:tailEnd type="triangle"/>
          </a:ln>
        </p:spPr>
        <p:style>
          <a:lnRef idx="1">
            <a:schemeClr val="accent4"/>
          </a:lnRef>
          <a:fillRef idx="0">
            <a:schemeClr val="accent4"/>
          </a:fillRef>
          <a:effectRef idx="0">
            <a:schemeClr val="accent4"/>
          </a:effectRef>
          <a:fontRef idx="minor">
            <a:schemeClr val="tx1"/>
          </a:fontRef>
        </p:style>
      </p:cxnSp>
      <p:pic>
        <p:nvPicPr>
          <p:cNvPr id="6" name="Picture 5">
            <a:extLst>
              <a:ext uri="{FF2B5EF4-FFF2-40B4-BE49-F238E27FC236}">
                <a16:creationId xmlns:a16="http://schemas.microsoft.com/office/drawing/2014/main" id="{014C9E65-E795-2792-D4A5-0FF5F0B36F7B}"/>
              </a:ext>
            </a:extLst>
          </p:cNvPr>
          <p:cNvPicPr>
            <a:picLocks noChangeAspect="1"/>
          </p:cNvPicPr>
          <p:nvPr/>
        </p:nvPicPr>
        <p:blipFill>
          <a:blip r:embed="rId3"/>
          <a:stretch>
            <a:fillRect/>
          </a:stretch>
        </p:blipFill>
        <p:spPr>
          <a:xfrm>
            <a:off x="2704905" y="2067416"/>
            <a:ext cx="5755655" cy="3203981"/>
          </a:xfrm>
          <a:prstGeom prst="rect">
            <a:avLst/>
          </a:prstGeom>
        </p:spPr>
      </p:pic>
      <p:pic>
        <p:nvPicPr>
          <p:cNvPr id="15" name="Picture 14">
            <a:extLst>
              <a:ext uri="{FF2B5EF4-FFF2-40B4-BE49-F238E27FC236}">
                <a16:creationId xmlns:a16="http://schemas.microsoft.com/office/drawing/2014/main" id="{E3FF9285-FADD-EA0A-FE50-40D2712C220D}"/>
              </a:ext>
            </a:extLst>
          </p:cNvPr>
          <p:cNvPicPr>
            <a:picLocks noChangeAspect="1"/>
          </p:cNvPicPr>
          <p:nvPr/>
        </p:nvPicPr>
        <p:blipFill>
          <a:blip r:embed="rId4"/>
          <a:stretch>
            <a:fillRect/>
          </a:stretch>
        </p:blipFill>
        <p:spPr>
          <a:xfrm>
            <a:off x="495495" y="1499814"/>
            <a:ext cx="2209410" cy="1729435"/>
          </a:xfrm>
          <a:prstGeom prst="rect">
            <a:avLst/>
          </a:prstGeom>
        </p:spPr>
      </p:pic>
    </p:spTree>
    <p:extLst>
      <p:ext uri="{BB962C8B-B14F-4D97-AF65-F5344CB8AC3E}">
        <p14:creationId xmlns:p14="http://schemas.microsoft.com/office/powerpoint/2010/main" val="1556375921"/>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73347-B0C1-956F-7908-99204465553A}"/>
              </a:ext>
            </a:extLst>
          </p:cNvPr>
          <p:cNvSpPr>
            <a:spLocks noGrp="1"/>
          </p:cNvSpPr>
          <p:nvPr>
            <p:ph type="title"/>
          </p:nvPr>
        </p:nvSpPr>
        <p:spPr>
          <a:xfrm>
            <a:off x="1144960" y="332656"/>
            <a:ext cx="7999040" cy="685800"/>
          </a:xfrm>
        </p:spPr>
        <p:txBody>
          <a:bodyPr/>
          <a:lstStyle/>
          <a:p>
            <a:r>
              <a:rPr lang="en-GB" dirty="0"/>
              <a:t>Learning as </a:t>
            </a:r>
            <a:r>
              <a:rPr lang="en-GB" dirty="0">
                <a:solidFill>
                  <a:srgbClr val="FF0000"/>
                </a:solidFill>
              </a:rPr>
              <a:t>an optimization </a:t>
            </a:r>
            <a:r>
              <a:rPr lang="en-GB" dirty="0"/>
              <a:t>problem</a:t>
            </a:r>
          </a:p>
        </p:txBody>
      </p:sp>
      <p:sp>
        <p:nvSpPr>
          <p:cNvPr id="3" name="Footer Placeholder 2">
            <a:extLst>
              <a:ext uri="{FF2B5EF4-FFF2-40B4-BE49-F238E27FC236}">
                <a16:creationId xmlns:a16="http://schemas.microsoft.com/office/drawing/2014/main" id="{0A52A7DC-6DC9-5CB1-F8E8-00C06D62D0F0}"/>
              </a:ext>
            </a:extLst>
          </p:cNvPr>
          <p:cNvSpPr>
            <a:spLocks noGrp="1"/>
          </p:cNvSpPr>
          <p:nvPr>
            <p:ph type="ftr" sz="quarter" idx="10"/>
          </p:nvPr>
        </p:nvSpPr>
        <p:spPr/>
        <p:txBody>
          <a:bodyPr/>
          <a:lstStyle/>
          <a:p>
            <a:pPr algn="l"/>
            <a:r>
              <a:rPr lang="en-GB"/>
              <a:t>CIS041-3 Advanced Information Technology</a:t>
            </a:r>
            <a:endParaRPr lang="en-US" dirty="0"/>
          </a:p>
        </p:txBody>
      </p:sp>
      <p:grpSp>
        <p:nvGrpSpPr>
          <p:cNvPr id="37" name="Group 36">
            <a:extLst>
              <a:ext uri="{FF2B5EF4-FFF2-40B4-BE49-F238E27FC236}">
                <a16:creationId xmlns:a16="http://schemas.microsoft.com/office/drawing/2014/main" id="{E6DCD6D0-5CFB-8560-10C0-9A249027E6B9}"/>
              </a:ext>
            </a:extLst>
          </p:cNvPr>
          <p:cNvGrpSpPr/>
          <p:nvPr/>
        </p:nvGrpSpPr>
        <p:grpSpPr>
          <a:xfrm>
            <a:off x="2843808" y="2924944"/>
            <a:ext cx="3253559" cy="2198556"/>
            <a:chOff x="3262657" y="1988840"/>
            <a:chExt cx="3253559" cy="2198556"/>
          </a:xfrm>
        </p:grpSpPr>
        <p:sp>
          <p:nvSpPr>
            <p:cNvPr id="5" name="Flowchart: Connector 4">
              <a:extLst>
                <a:ext uri="{FF2B5EF4-FFF2-40B4-BE49-F238E27FC236}">
                  <a16:creationId xmlns:a16="http://schemas.microsoft.com/office/drawing/2014/main" id="{2B4460CD-8C45-EDC4-9269-C480D77F52DE}"/>
                </a:ext>
              </a:extLst>
            </p:cNvPr>
            <p:cNvSpPr/>
            <p:nvPr/>
          </p:nvSpPr>
          <p:spPr bwMode="auto">
            <a:xfrm>
              <a:off x="3586552" y="1988840"/>
              <a:ext cx="769423" cy="685800"/>
            </a:xfrm>
            <a:prstGeom prst="flowChartConnector">
              <a:avLst/>
            </a:prstGeom>
            <a:noFill/>
            <a:ln w="28575"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6" name="Flowchart: Connector 5">
              <a:extLst>
                <a:ext uri="{FF2B5EF4-FFF2-40B4-BE49-F238E27FC236}">
                  <a16:creationId xmlns:a16="http://schemas.microsoft.com/office/drawing/2014/main" id="{55C02748-66AA-F4D7-7860-56FB229E32BC}"/>
                </a:ext>
              </a:extLst>
            </p:cNvPr>
            <p:cNvSpPr/>
            <p:nvPr/>
          </p:nvSpPr>
          <p:spPr bwMode="auto">
            <a:xfrm>
              <a:off x="3562844" y="3332320"/>
              <a:ext cx="792088" cy="685800"/>
            </a:xfrm>
            <a:prstGeom prst="flowChartConnector">
              <a:avLst/>
            </a:prstGeom>
            <a:noFill/>
            <a:ln w="28575"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7" name="Flowchart: Connector 6">
              <a:extLst>
                <a:ext uri="{FF2B5EF4-FFF2-40B4-BE49-F238E27FC236}">
                  <a16:creationId xmlns:a16="http://schemas.microsoft.com/office/drawing/2014/main" id="{F0E0CB2F-895F-42FE-1757-A21BB0A2E679}"/>
                </a:ext>
              </a:extLst>
            </p:cNvPr>
            <p:cNvSpPr/>
            <p:nvPr/>
          </p:nvSpPr>
          <p:spPr bwMode="auto">
            <a:xfrm>
              <a:off x="5201669" y="2681355"/>
              <a:ext cx="738483" cy="685800"/>
            </a:xfrm>
            <a:prstGeom prst="flowChartConnector">
              <a:avLst/>
            </a:prstGeom>
            <a:noFill/>
            <a:ln w="28575"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cxnSp>
          <p:nvCxnSpPr>
            <p:cNvPr id="9" name="Straight Arrow Connector 8">
              <a:extLst>
                <a:ext uri="{FF2B5EF4-FFF2-40B4-BE49-F238E27FC236}">
                  <a16:creationId xmlns:a16="http://schemas.microsoft.com/office/drawing/2014/main" id="{7B9244A8-DC03-AD2D-FF07-8BF95A34E9CC}"/>
                </a:ext>
              </a:extLst>
            </p:cNvPr>
            <p:cNvCxnSpPr>
              <a:cxnSpLocks/>
              <a:stCxn id="5" idx="6"/>
              <a:endCxn id="7" idx="2"/>
            </p:cNvCxnSpPr>
            <p:nvPr/>
          </p:nvCxnSpPr>
          <p:spPr bwMode="auto">
            <a:xfrm>
              <a:off x="4355975" y="2331740"/>
              <a:ext cx="845694" cy="692515"/>
            </a:xfrm>
            <a:prstGeom prst="straightConnector1">
              <a:avLst/>
            </a:prstGeom>
            <a:ln w="38100">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0" name="Straight Arrow Connector 9">
              <a:extLst>
                <a:ext uri="{FF2B5EF4-FFF2-40B4-BE49-F238E27FC236}">
                  <a16:creationId xmlns:a16="http://schemas.microsoft.com/office/drawing/2014/main" id="{D5B67CDC-BAA7-31CC-6D80-272241AA806A}"/>
                </a:ext>
              </a:extLst>
            </p:cNvPr>
            <p:cNvCxnSpPr>
              <a:cxnSpLocks/>
              <a:stCxn id="6" idx="6"/>
              <a:endCxn id="7" idx="2"/>
            </p:cNvCxnSpPr>
            <p:nvPr/>
          </p:nvCxnSpPr>
          <p:spPr bwMode="auto">
            <a:xfrm flipV="1">
              <a:off x="4354932" y="3024255"/>
              <a:ext cx="846737" cy="650965"/>
            </a:xfrm>
            <a:prstGeom prst="straightConnector1">
              <a:avLst/>
            </a:prstGeom>
            <a:ln w="38100">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3" name="Straight Arrow Connector 12">
              <a:extLst>
                <a:ext uri="{FF2B5EF4-FFF2-40B4-BE49-F238E27FC236}">
                  <a16:creationId xmlns:a16="http://schemas.microsoft.com/office/drawing/2014/main" id="{7406E198-E045-0D81-B965-C0DF16149F70}"/>
                </a:ext>
              </a:extLst>
            </p:cNvPr>
            <p:cNvCxnSpPr>
              <a:cxnSpLocks/>
              <a:endCxn id="5" idx="2"/>
            </p:cNvCxnSpPr>
            <p:nvPr/>
          </p:nvCxnSpPr>
          <p:spPr bwMode="auto">
            <a:xfrm>
              <a:off x="3275856" y="2331740"/>
              <a:ext cx="310696" cy="0"/>
            </a:xfrm>
            <a:prstGeom prst="straightConnector1">
              <a:avLst/>
            </a:prstGeom>
            <a:ln w="38100">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6" name="Straight Arrow Connector 15">
              <a:extLst>
                <a:ext uri="{FF2B5EF4-FFF2-40B4-BE49-F238E27FC236}">
                  <a16:creationId xmlns:a16="http://schemas.microsoft.com/office/drawing/2014/main" id="{680223B3-418C-2162-E597-79AE853E89FA}"/>
                </a:ext>
              </a:extLst>
            </p:cNvPr>
            <p:cNvCxnSpPr>
              <a:cxnSpLocks/>
            </p:cNvCxnSpPr>
            <p:nvPr/>
          </p:nvCxnSpPr>
          <p:spPr bwMode="auto">
            <a:xfrm>
              <a:off x="3275856" y="3675220"/>
              <a:ext cx="310696" cy="0"/>
            </a:xfrm>
            <a:prstGeom prst="straightConnector1">
              <a:avLst/>
            </a:prstGeom>
            <a:ln w="38100">
              <a:headEnd type="none" w="med" len="med"/>
              <a:tailEnd type="triangle"/>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66BE36F-B8A3-CC69-4F08-F22656F36FC8}"/>
                    </a:ext>
                  </a:extLst>
                </p:cNvPr>
                <p:cNvSpPr txBox="1"/>
                <p:nvPr/>
              </p:nvSpPr>
              <p:spPr>
                <a:xfrm>
                  <a:off x="3262657" y="2444981"/>
                  <a:ext cx="380424"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𝒙</m:t>
                            </m:r>
                          </m:e>
                          <m:sub>
                            <m:r>
                              <a:rPr lang="en-GB" b="1" i="1" smtClean="0">
                                <a:latin typeface="Cambria Math" panose="02040503050406030204" pitchFamily="18" charset="0"/>
                              </a:rPr>
                              <m:t>𝟏</m:t>
                            </m:r>
                          </m:sub>
                        </m:sSub>
                      </m:oMath>
                    </m:oMathPara>
                  </a14:m>
                  <a:endParaRPr lang="en-GB" dirty="0"/>
                </a:p>
              </p:txBody>
            </p:sp>
          </mc:Choice>
          <mc:Fallback xmlns="">
            <p:sp>
              <p:nvSpPr>
                <p:cNvPr id="29" name="TextBox 28">
                  <a:extLst>
                    <a:ext uri="{FF2B5EF4-FFF2-40B4-BE49-F238E27FC236}">
                      <a16:creationId xmlns:a16="http://schemas.microsoft.com/office/drawing/2014/main" id="{066BE36F-B8A3-CC69-4F08-F22656F36FC8}"/>
                    </a:ext>
                  </a:extLst>
                </p:cNvPr>
                <p:cNvSpPr txBox="1">
                  <a:spLocks noRot="1" noChangeAspect="1" noMove="1" noResize="1" noEditPoints="1" noAdjustHandles="1" noChangeArrowheads="1" noChangeShapeType="1" noTextEdit="1"/>
                </p:cNvSpPr>
                <p:nvPr/>
              </p:nvSpPr>
              <p:spPr>
                <a:xfrm>
                  <a:off x="3262657" y="2444981"/>
                  <a:ext cx="380424" cy="338554"/>
                </a:xfrm>
                <a:prstGeom prst="rect">
                  <a:avLst/>
                </a:prstGeom>
                <a:blipFill>
                  <a:blip r:embed="rId2"/>
                  <a:stretch>
                    <a:fillRect l="-8065" r="-6452"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BB2FDB1-CBE1-6EC4-52D7-4B532BB807F4}"/>
                    </a:ext>
                  </a:extLst>
                </p:cNvPr>
                <p:cNvSpPr txBox="1"/>
                <p:nvPr/>
              </p:nvSpPr>
              <p:spPr>
                <a:xfrm>
                  <a:off x="3275856" y="3848842"/>
                  <a:ext cx="380425"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𝒙</m:t>
                            </m:r>
                          </m:e>
                          <m:sub>
                            <m:r>
                              <a:rPr lang="en-GB" b="1" i="1" smtClean="0">
                                <a:latin typeface="Cambria Math" panose="02040503050406030204" pitchFamily="18" charset="0"/>
                              </a:rPr>
                              <m:t>𝟐</m:t>
                            </m:r>
                          </m:sub>
                        </m:sSub>
                      </m:oMath>
                    </m:oMathPara>
                  </a14:m>
                  <a:endParaRPr lang="en-GB" dirty="0"/>
                </a:p>
              </p:txBody>
            </p:sp>
          </mc:Choice>
          <mc:Fallback xmlns="">
            <p:sp>
              <p:nvSpPr>
                <p:cNvPr id="30" name="TextBox 29">
                  <a:extLst>
                    <a:ext uri="{FF2B5EF4-FFF2-40B4-BE49-F238E27FC236}">
                      <a16:creationId xmlns:a16="http://schemas.microsoft.com/office/drawing/2014/main" id="{3BB2FDB1-CBE1-6EC4-52D7-4B532BB807F4}"/>
                    </a:ext>
                  </a:extLst>
                </p:cNvPr>
                <p:cNvSpPr txBox="1">
                  <a:spLocks noRot="1" noChangeAspect="1" noMove="1" noResize="1" noEditPoints="1" noAdjustHandles="1" noChangeArrowheads="1" noChangeShapeType="1" noTextEdit="1"/>
                </p:cNvSpPr>
                <p:nvPr/>
              </p:nvSpPr>
              <p:spPr>
                <a:xfrm>
                  <a:off x="3275856" y="3848842"/>
                  <a:ext cx="380425" cy="338554"/>
                </a:xfrm>
                <a:prstGeom prst="rect">
                  <a:avLst/>
                </a:prstGeom>
                <a:blipFill>
                  <a:blip r:embed="rId3"/>
                  <a:stretch>
                    <a:fillRect l="-8065" r="-6452"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8708D4E-A4AC-99A9-4B35-2E0C689B31E2}"/>
                    </a:ext>
                  </a:extLst>
                </p:cNvPr>
                <p:cNvSpPr txBox="1"/>
                <p:nvPr/>
              </p:nvSpPr>
              <p:spPr>
                <a:xfrm>
                  <a:off x="4774256" y="3296926"/>
                  <a:ext cx="44133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𝒘</m:t>
                            </m:r>
                          </m:e>
                          <m:sub>
                            <m:r>
                              <a:rPr lang="en-GB" b="1" i="1" smtClean="0">
                                <a:latin typeface="Cambria Math" panose="02040503050406030204" pitchFamily="18" charset="0"/>
                              </a:rPr>
                              <m:t>𝟏</m:t>
                            </m:r>
                          </m:sub>
                        </m:sSub>
                      </m:oMath>
                    </m:oMathPara>
                  </a14:m>
                  <a:endParaRPr lang="en-GB" dirty="0"/>
                </a:p>
              </p:txBody>
            </p:sp>
          </mc:Choice>
          <mc:Fallback xmlns="">
            <p:sp>
              <p:nvSpPr>
                <p:cNvPr id="31" name="TextBox 30">
                  <a:extLst>
                    <a:ext uri="{FF2B5EF4-FFF2-40B4-BE49-F238E27FC236}">
                      <a16:creationId xmlns:a16="http://schemas.microsoft.com/office/drawing/2014/main" id="{E8708D4E-A4AC-99A9-4B35-2E0C689B31E2}"/>
                    </a:ext>
                  </a:extLst>
                </p:cNvPr>
                <p:cNvSpPr txBox="1">
                  <a:spLocks noRot="1" noChangeAspect="1" noMove="1" noResize="1" noEditPoints="1" noAdjustHandles="1" noChangeArrowheads="1" noChangeShapeType="1" noTextEdit="1"/>
                </p:cNvSpPr>
                <p:nvPr/>
              </p:nvSpPr>
              <p:spPr>
                <a:xfrm>
                  <a:off x="4774256" y="3296926"/>
                  <a:ext cx="441339" cy="338554"/>
                </a:xfrm>
                <a:prstGeom prst="rect">
                  <a:avLst/>
                </a:prstGeom>
                <a:blipFill>
                  <a:blip r:embed="rId4"/>
                  <a:stretch>
                    <a:fillRect l="-6849" r="-2740" b="-178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3113273-E9EF-B2DF-3F5F-B731E4BD1CAE}"/>
                    </a:ext>
                  </a:extLst>
                </p:cNvPr>
                <p:cNvSpPr txBox="1"/>
                <p:nvPr/>
              </p:nvSpPr>
              <p:spPr>
                <a:xfrm>
                  <a:off x="4726257" y="2243753"/>
                  <a:ext cx="44133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𝒘</m:t>
                            </m:r>
                          </m:e>
                          <m:sub>
                            <m:r>
                              <a:rPr lang="en-GB" b="1" i="1" smtClean="0">
                                <a:latin typeface="Cambria Math" panose="02040503050406030204" pitchFamily="18" charset="0"/>
                              </a:rPr>
                              <m:t>𝟏</m:t>
                            </m:r>
                          </m:sub>
                        </m:sSub>
                      </m:oMath>
                    </m:oMathPara>
                  </a14:m>
                  <a:endParaRPr lang="en-GB" dirty="0"/>
                </a:p>
              </p:txBody>
            </p:sp>
          </mc:Choice>
          <mc:Fallback xmlns="">
            <p:sp>
              <p:nvSpPr>
                <p:cNvPr id="32" name="TextBox 31">
                  <a:extLst>
                    <a:ext uri="{FF2B5EF4-FFF2-40B4-BE49-F238E27FC236}">
                      <a16:creationId xmlns:a16="http://schemas.microsoft.com/office/drawing/2014/main" id="{83113273-E9EF-B2DF-3F5F-B731E4BD1CAE}"/>
                    </a:ext>
                  </a:extLst>
                </p:cNvPr>
                <p:cNvSpPr txBox="1">
                  <a:spLocks noRot="1" noChangeAspect="1" noMove="1" noResize="1" noEditPoints="1" noAdjustHandles="1" noChangeArrowheads="1" noChangeShapeType="1" noTextEdit="1"/>
                </p:cNvSpPr>
                <p:nvPr/>
              </p:nvSpPr>
              <p:spPr>
                <a:xfrm>
                  <a:off x="4726257" y="2243753"/>
                  <a:ext cx="441339" cy="338554"/>
                </a:xfrm>
                <a:prstGeom prst="rect">
                  <a:avLst/>
                </a:prstGeom>
                <a:blipFill>
                  <a:blip r:embed="rId5"/>
                  <a:stretch>
                    <a:fillRect l="-6944" r="-4167" b="-20000"/>
                  </a:stretch>
                </a:blipFill>
              </p:spPr>
              <p:txBody>
                <a:bodyPr/>
                <a:lstStyle/>
                <a:p>
                  <a:r>
                    <a:rPr lang="en-GB">
                      <a:noFill/>
                    </a:rPr>
                    <a:t> </a:t>
                  </a:r>
                </a:p>
              </p:txBody>
            </p:sp>
          </mc:Fallback>
        </mc:AlternateContent>
        <p:cxnSp>
          <p:nvCxnSpPr>
            <p:cNvPr id="33" name="Straight Arrow Connector 32">
              <a:extLst>
                <a:ext uri="{FF2B5EF4-FFF2-40B4-BE49-F238E27FC236}">
                  <a16:creationId xmlns:a16="http://schemas.microsoft.com/office/drawing/2014/main" id="{C84FD6D3-EF87-7608-913E-6D5A2AAC9751}"/>
                </a:ext>
              </a:extLst>
            </p:cNvPr>
            <p:cNvCxnSpPr>
              <a:cxnSpLocks/>
              <a:stCxn id="7" idx="6"/>
            </p:cNvCxnSpPr>
            <p:nvPr/>
          </p:nvCxnSpPr>
          <p:spPr bwMode="auto">
            <a:xfrm>
              <a:off x="5940152" y="3024255"/>
              <a:ext cx="576064" cy="0"/>
            </a:xfrm>
            <a:prstGeom prst="straightConnector1">
              <a:avLst/>
            </a:prstGeom>
            <a:ln w="38100">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36" name="TextBox 35">
              <a:extLst>
                <a:ext uri="{FF2B5EF4-FFF2-40B4-BE49-F238E27FC236}">
                  <a16:creationId xmlns:a16="http://schemas.microsoft.com/office/drawing/2014/main" id="{CBB46911-2357-72FF-D873-5F5FD7BB27DE}"/>
                </a:ext>
              </a:extLst>
            </p:cNvPr>
            <p:cNvSpPr txBox="1"/>
            <p:nvPr/>
          </p:nvSpPr>
          <p:spPr>
            <a:xfrm>
              <a:off x="6156423" y="3143922"/>
              <a:ext cx="161904" cy="338554"/>
            </a:xfrm>
            <a:prstGeom prst="rect">
              <a:avLst/>
            </a:prstGeom>
            <a:noFill/>
          </p:spPr>
          <p:txBody>
            <a:bodyPr wrap="none" lIns="0" tIns="0" rIns="0" bIns="0" rtlCol="0">
              <a:spAutoFit/>
            </a:bodyPr>
            <a:lstStyle/>
            <a:p>
              <a:r>
                <a:rPr lang="en-GB" dirty="0"/>
                <a:t>y</a:t>
              </a:r>
            </a:p>
          </p:txBody>
        </p:sp>
      </p:grpSp>
      <p:sp>
        <p:nvSpPr>
          <p:cNvPr id="38" name="TextBox 37">
            <a:extLst>
              <a:ext uri="{FF2B5EF4-FFF2-40B4-BE49-F238E27FC236}">
                <a16:creationId xmlns:a16="http://schemas.microsoft.com/office/drawing/2014/main" id="{E8B53D9D-22DD-307A-E130-D61F8815F648}"/>
              </a:ext>
            </a:extLst>
          </p:cNvPr>
          <p:cNvSpPr txBox="1"/>
          <p:nvPr/>
        </p:nvSpPr>
        <p:spPr>
          <a:xfrm>
            <a:off x="755576" y="1459523"/>
            <a:ext cx="7914789" cy="1107996"/>
          </a:xfrm>
          <a:prstGeom prst="rect">
            <a:avLst/>
          </a:prstGeom>
          <a:noFill/>
        </p:spPr>
        <p:txBody>
          <a:bodyPr wrap="square" rtlCol="0">
            <a:spAutoFit/>
          </a:bodyPr>
          <a:lstStyle/>
          <a:p>
            <a:r>
              <a:rPr lang="en-GB" b="0" i="0" dirty="0">
                <a:solidFill>
                  <a:srgbClr val="000000"/>
                </a:solidFill>
                <a:effectLst/>
                <a:latin typeface="Lora" pitchFamily="2" charset="0"/>
              </a:rPr>
              <a:t>Consider a </a:t>
            </a:r>
            <a:r>
              <a:rPr lang="en-GB" i="0" dirty="0">
                <a:solidFill>
                  <a:srgbClr val="000000"/>
                </a:solidFill>
                <a:effectLst/>
                <a:latin typeface="Lora" pitchFamily="2" charset="0"/>
              </a:rPr>
              <a:t>simple neural network </a:t>
            </a:r>
            <a:r>
              <a:rPr lang="en-GB" b="0" i="0" dirty="0">
                <a:solidFill>
                  <a:srgbClr val="000000"/>
                </a:solidFill>
                <a:effectLst/>
                <a:latin typeface="Lora" pitchFamily="2" charset="0"/>
              </a:rPr>
              <a:t>with two input units, one output unit and no hidden units, each neuron uses a </a:t>
            </a:r>
            <a:r>
              <a:rPr lang="en-GB" b="0" i="0" u="none" strike="noStrike" dirty="0">
                <a:solidFill>
                  <a:srgbClr val="1559B5"/>
                </a:solidFill>
                <a:effectLst/>
                <a:latin typeface="Lora" pitchFamily="2" charset="0"/>
                <a:hlinkClick r:id="rId6"/>
              </a:rPr>
              <a:t>linear output</a:t>
            </a:r>
            <a:r>
              <a:rPr lang="en-GB" b="0" i="0" dirty="0">
                <a:solidFill>
                  <a:srgbClr val="000000"/>
                </a:solidFill>
                <a:effectLst/>
                <a:latin typeface="Lora" pitchFamily="2" charset="0"/>
              </a:rPr>
              <a:t> that is the weighted sum of its input.</a:t>
            </a:r>
            <a:endParaRPr lang="en-GB" dirty="0"/>
          </a:p>
        </p:txBody>
      </p:sp>
      <p:pic>
        <p:nvPicPr>
          <p:cNvPr id="41" name="Picture 40">
            <a:extLst>
              <a:ext uri="{FF2B5EF4-FFF2-40B4-BE49-F238E27FC236}">
                <a16:creationId xmlns:a16="http://schemas.microsoft.com/office/drawing/2014/main" id="{C8DF4CDB-6631-F4B8-FA9D-6188D5C8454C}"/>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2767400" y="5611904"/>
            <a:ext cx="2970174" cy="391898"/>
          </a:xfrm>
          <a:prstGeom prst="rect">
            <a:avLst/>
          </a:prstGeom>
        </p:spPr>
      </p:pic>
    </p:spTree>
    <p:extLst>
      <p:ext uri="{BB962C8B-B14F-4D97-AF65-F5344CB8AC3E}">
        <p14:creationId xmlns:p14="http://schemas.microsoft.com/office/powerpoint/2010/main" val="3446125006"/>
      </p:ext>
    </p:extLst>
  </p:cSld>
  <p:clrMapOvr>
    <a:masterClrMapping/>
  </p:clrMapOvr>
  <p:transition spd="slow">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F8FF5-E09F-A3C6-1307-95B1FDE19887}"/>
              </a:ext>
            </a:extLst>
          </p:cNvPr>
          <p:cNvSpPr>
            <a:spLocks noGrp="1"/>
          </p:cNvSpPr>
          <p:nvPr>
            <p:ph type="title"/>
          </p:nvPr>
        </p:nvSpPr>
        <p:spPr/>
        <p:txBody>
          <a:bodyPr/>
          <a:lstStyle/>
          <a:p>
            <a:r>
              <a:rPr lang="en-GB" dirty="0"/>
              <a:t>Loss function</a:t>
            </a:r>
          </a:p>
        </p:txBody>
      </p:sp>
      <p:sp>
        <p:nvSpPr>
          <p:cNvPr id="3" name="Footer Placeholder 2">
            <a:extLst>
              <a:ext uri="{FF2B5EF4-FFF2-40B4-BE49-F238E27FC236}">
                <a16:creationId xmlns:a16="http://schemas.microsoft.com/office/drawing/2014/main" id="{56271D97-4619-73AC-F568-F872CDC5E645}"/>
              </a:ext>
            </a:extLst>
          </p:cNvPr>
          <p:cNvSpPr>
            <a:spLocks noGrp="1"/>
          </p:cNvSpPr>
          <p:nvPr>
            <p:ph type="ftr" sz="quarter" idx="10"/>
          </p:nvPr>
        </p:nvSpPr>
        <p:spPr/>
        <p:txBody>
          <a:bodyPr/>
          <a:lstStyle/>
          <a:p>
            <a:pPr algn="l"/>
            <a:r>
              <a:rPr lang="en-GB"/>
              <a:t>CIS041-3 Advanced Information Technology</a:t>
            </a:r>
            <a:endParaRPr lang="en-US" dirty="0"/>
          </a:p>
        </p:txBody>
      </p:sp>
      <p:sp>
        <p:nvSpPr>
          <p:cNvPr id="5" name="TextBox 4">
            <a:extLst>
              <a:ext uri="{FF2B5EF4-FFF2-40B4-BE49-F238E27FC236}">
                <a16:creationId xmlns:a16="http://schemas.microsoft.com/office/drawing/2014/main" id="{F7D33FE8-1C1A-6D2C-BB72-22FBDBEFD3B5}"/>
              </a:ext>
            </a:extLst>
          </p:cNvPr>
          <p:cNvSpPr txBox="1"/>
          <p:nvPr/>
        </p:nvSpPr>
        <p:spPr>
          <a:xfrm>
            <a:off x="737289" y="1315255"/>
            <a:ext cx="7873311" cy="4832092"/>
          </a:xfrm>
          <a:prstGeom prst="rect">
            <a:avLst/>
          </a:prstGeom>
          <a:noFill/>
        </p:spPr>
        <p:txBody>
          <a:bodyPr wrap="square">
            <a:spAutoFit/>
          </a:bodyPr>
          <a:lstStyle/>
          <a:p>
            <a:pPr marL="457200" indent="-457200">
              <a:buFont typeface="+mj-lt"/>
              <a:buAutoNum type="arabicPeriod"/>
            </a:pPr>
            <a:r>
              <a:rPr lang="en-GB" b="0" dirty="0"/>
              <a:t>Initially, before training, the weights will be set randomly. </a:t>
            </a:r>
          </a:p>
          <a:p>
            <a:pPr marL="457200" indent="-457200">
              <a:buFont typeface="+mj-lt"/>
              <a:buAutoNum type="arabicPeriod"/>
            </a:pPr>
            <a:r>
              <a:rPr lang="en-GB" b="0" dirty="0"/>
              <a:t>Then the neuron learns from training examples, which in this case consist of a set of tuples                 ,  where     and      are the inputs to the network and </a:t>
            </a:r>
            <a:r>
              <a:rPr lang="en-GB" b="0" i="1" dirty="0"/>
              <a:t>t</a:t>
            </a:r>
            <a:r>
              <a:rPr lang="en-GB" b="0" dirty="0"/>
              <a:t>  is the correct output (the output the network should produce given those inputs, when it has been trained). </a:t>
            </a:r>
          </a:p>
          <a:p>
            <a:pPr marL="457200" indent="-457200">
              <a:buFont typeface="+mj-lt"/>
              <a:buAutoNum type="arabicPeriod"/>
            </a:pPr>
            <a:r>
              <a:rPr lang="en-GB" b="0" dirty="0"/>
              <a:t>The initial network, given               will compute an output </a:t>
            </a:r>
            <a:r>
              <a:rPr lang="en-GB" b="0" i="1" dirty="0">
                <a:latin typeface="+mj-lt"/>
                <a:ea typeface="Cambria Math" panose="02040503050406030204" pitchFamily="18" charset="0"/>
              </a:rPr>
              <a:t>y </a:t>
            </a:r>
            <a:r>
              <a:rPr lang="en-GB" b="0" dirty="0"/>
              <a:t>that likely differs from </a:t>
            </a:r>
            <a:r>
              <a:rPr lang="en-GB" b="0" i="1" dirty="0"/>
              <a:t>t</a:t>
            </a:r>
            <a:r>
              <a:rPr lang="en-GB" b="0" dirty="0"/>
              <a:t> (given random weights). </a:t>
            </a:r>
          </a:p>
          <a:p>
            <a:pPr marL="457200" indent="-457200">
              <a:buFont typeface="+mj-lt"/>
              <a:buAutoNum type="arabicPeriod"/>
            </a:pPr>
            <a:r>
              <a:rPr lang="en-GB" b="0" dirty="0"/>
              <a:t>A loss function            is used for measuring the discrepancy between the target output </a:t>
            </a:r>
            <a:r>
              <a:rPr lang="en-GB" b="0" i="1" dirty="0"/>
              <a:t>t</a:t>
            </a:r>
            <a:r>
              <a:rPr lang="en-GB" b="0" dirty="0"/>
              <a:t> and the computed output </a:t>
            </a:r>
            <a:r>
              <a:rPr lang="en-GB" b="0" i="1" dirty="0"/>
              <a:t>y</a:t>
            </a:r>
            <a:r>
              <a:rPr lang="en-GB" b="0" dirty="0"/>
              <a:t>. </a:t>
            </a:r>
          </a:p>
          <a:p>
            <a:pPr marL="457200" indent="-457200">
              <a:buFont typeface="+mj-lt"/>
              <a:buAutoNum type="arabicPeriod"/>
            </a:pPr>
            <a:r>
              <a:rPr lang="en-GB" b="0" dirty="0">
                <a:solidFill>
                  <a:schemeClr val="accent4">
                    <a:lumMod val="50000"/>
                    <a:lumOff val="50000"/>
                  </a:schemeClr>
                </a:solidFill>
              </a:rPr>
              <a:t>For regression analysis problems the squared error can be used as a loss function, for classification the categorical cross entropy can be used.</a:t>
            </a:r>
          </a:p>
        </p:txBody>
      </p:sp>
      <p:pic>
        <p:nvPicPr>
          <p:cNvPr id="10" name="Picture 9">
            <a:extLst>
              <a:ext uri="{FF2B5EF4-FFF2-40B4-BE49-F238E27FC236}">
                <a16:creationId xmlns:a16="http://schemas.microsoft.com/office/drawing/2014/main" id="{23163E34-C5EA-144E-D520-C49637C5885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400000"/>
                    </a14:imgEffect>
                  </a14:imgLayer>
                </a14:imgProps>
              </a:ext>
            </a:extLst>
          </a:blip>
          <a:stretch>
            <a:fillRect/>
          </a:stretch>
        </p:blipFill>
        <p:spPr>
          <a:xfrm>
            <a:off x="5580112" y="2062757"/>
            <a:ext cx="1187115" cy="359258"/>
          </a:xfrm>
          <a:prstGeom prst="rect">
            <a:avLst/>
          </a:prstGeom>
        </p:spPr>
      </p:pic>
      <p:pic>
        <p:nvPicPr>
          <p:cNvPr id="12" name="Picture 11">
            <a:extLst>
              <a:ext uri="{FF2B5EF4-FFF2-40B4-BE49-F238E27FC236}">
                <a16:creationId xmlns:a16="http://schemas.microsoft.com/office/drawing/2014/main" id="{D69CB5DF-F1AD-B9E3-A246-A148885B6F50}"/>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8081801" y="2105582"/>
            <a:ext cx="324910" cy="273608"/>
          </a:xfrm>
          <a:prstGeom prst="rect">
            <a:avLst/>
          </a:prstGeom>
        </p:spPr>
      </p:pic>
      <p:pic>
        <p:nvPicPr>
          <p:cNvPr id="13" name="Picture 12">
            <a:extLst>
              <a:ext uri="{FF2B5EF4-FFF2-40B4-BE49-F238E27FC236}">
                <a16:creationId xmlns:a16="http://schemas.microsoft.com/office/drawing/2014/main" id="{599AA6F4-8A70-26DD-66AD-8240F3FE2D65}"/>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1835696" y="2446780"/>
            <a:ext cx="324910" cy="273608"/>
          </a:xfrm>
          <a:prstGeom prst="rect">
            <a:avLst/>
          </a:prstGeom>
        </p:spPr>
      </p:pic>
      <p:pic>
        <p:nvPicPr>
          <p:cNvPr id="15" name="Picture 14">
            <a:extLst>
              <a:ext uri="{FF2B5EF4-FFF2-40B4-BE49-F238E27FC236}">
                <a16:creationId xmlns:a16="http://schemas.microsoft.com/office/drawing/2014/main" id="{7AE33AB9-ECEA-0B6F-D51D-6162E353A425}"/>
              </a:ext>
            </a:extLst>
          </p:cNvPr>
          <p:cNvPicPr>
            <a:picLocks noChangeAspect="1"/>
          </p:cNvPicPr>
          <p:nvPr/>
        </p:nvPicPr>
        <p:blipFill>
          <a:blip r:embed="rId8"/>
          <a:stretch>
            <a:fillRect/>
          </a:stretch>
        </p:blipFill>
        <p:spPr>
          <a:xfrm>
            <a:off x="4476603" y="3401194"/>
            <a:ext cx="1257594" cy="327608"/>
          </a:xfrm>
          <a:prstGeom prst="rect">
            <a:avLst/>
          </a:prstGeom>
        </p:spPr>
      </p:pic>
      <p:pic>
        <p:nvPicPr>
          <p:cNvPr id="17" name="Picture 16">
            <a:extLst>
              <a:ext uri="{FF2B5EF4-FFF2-40B4-BE49-F238E27FC236}">
                <a16:creationId xmlns:a16="http://schemas.microsoft.com/office/drawing/2014/main" id="{9F1B225C-C3DE-1087-DC67-047BF570D609}"/>
              </a:ext>
            </a:extLst>
          </p:cNvPr>
          <p:cNvPicPr>
            <a:picLocks noChangeAspect="1"/>
          </p:cNvPicPr>
          <p:nvPr/>
        </p:nvPicPr>
        <p:blipFill>
          <a:blip r:embed="rId9"/>
          <a:stretch>
            <a:fillRect/>
          </a:stretch>
        </p:blipFill>
        <p:spPr>
          <a:xfrm>
            <a:off x="3203848" y="4005064"/>
            <a:ext cx="792088" cy="396044"/>
          </a:xfrm>
          <a:prstGeom prst="rect">
            <a:avLst/>
          </a:prstGeom>
        </p:spPr>
      </p:pic>
    </p:spTree>
    <p:extLst>
      <p:ext uri="{BB962C8B-B14F-4D97-AF65-F5344CB8AC3E}">
        <p14:creationId xmlns:p14="http://schemas.microsoft.com/office/powerpoint/2010/main" val="3836609344"/>
      </p:ext>
    </p:extLst>
  </p:cSld>
  <p:clrMapOvr>
    <a:masterClrMapping/>
  </p:clrMapOvr>
  <p:transition spd="slow">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34B56-0322-D4A6-985E-7DFCB8B72722}"/>
              </a:ext>
            </a:extLst>
          </p:cNvPr>
          <p:cNvSpPr>
            <a:spLocks noGrp="1"/>
          </p:cNvSpPr>
          <p:nvPr>
            <p:ph idx="1"/>
          </p:nvPr>
        </p:nvSpPr>
        <p:spPr>
          <a:xfrm>
            <a:off x="467544" y="1362670"/>
            <a:ext cx="8431088" cy="3578498"/>
          </a:xfrm>
        </p:spPr>
        <p:txBody>
          <a:bodyPr/>
          <a:lstStyle/>
          <a:p>
            <a:pPr marL="0" indent="0">
              <a:buNone/>
            </a:pPr>
            <a:r>
              <a:rPr lang="en-GB" sz="2200" kern="1200" dirty="0">
                <a:solidFill>
                  <a:schemeClr val="tx1"/>
                </a:solidFill>
                <a:latin typeface="Tahoma" charset="0"/>
                <a:cs typeface="Arial" charset="0"/>
              </a:rPr>
              <a:t>As an example, let us consider (a regression problem) using the square error as a loss:</a:t>
            </a:r>
          </a:p>
          <a:p>
            <a:pPr marL="0" indent="0">
              <a:buNone/>
            </a:pPr>
            <a:endParaRPr lang="en-GB" dirty="0">
              <a:solidFill>
                <a:schemeClr val="tx1"/>
              </a:solidFill>
            </a:endParaRPr>
          </a:p>
          <a:p>
            <a:pPr marL="0" indent="0">
              <a:buNone/>
            </a:pPr>
            <a:r>
              <a:rPr lang="en-GB" sz="2200" kern="1200" dirty="0">
                <a:solidFill>
                  <a:schemeClr val="tx1"/>
                </a:solidFill>
                <a:latin typeface="Tahoma" charset="0"/>
                <a:cs typeface="Arial" charset="0"/>
              </a:rPr>
              <a:t>Here, E is the error. </a:t>
            </a:r>
          </a:p>
          <a:p>
            <a:pPr marL="0" indent="0">
              <a:buNone/>
            </a:pPr>
            <a:endParaRPr lang="en-GB" sz="2200" kern="1200" dirty="0">
              <a:solidFill>
                <a:schemeClr val="tx1"/>
              </a:solidFill>
              <a:latin typeface="Tahoma" charset="0"/>
              <a:cs typeface="Arial" charset="0"/>
            </a:endParaRPr>
          </a:p>
          <a:p>
            <a:pPr marL="0" indent="0">
              <a:buNone/>
            </a:pPr>
            <a:r>
              <a:rPr lang="en-GB" sz="2200" kern="1200" dirty="0">
                <a:solidFill>
                  <a:schemeClr val="tx1"/>
                </a:solidFill>
                <a:latin typeface="Tahoma" charset="0"/>
                <a:cs typeface="Arial" charset="0"/>
              </a:rPr>
              <a:t>So the training of the model (NN) is to find the smallest </a:t>
            </a:r>
            <a:r>
              <a:rPr lang="en-GB" sz="2200" i="1" kern="1200" dirty="0">
                <a:solidFill>
                  <a:schemeClr val="tx1"/>
                </a:solidFill>
                <a:latin typeface="Tahoma" charset="0"/>
                <a:cs typeface="Arial" charset="0"/>
              </a:rPr>
              <a:t>E.</a:t>
            </a:r>
          </a:p>
          <a:p>
            <a:pPr marL="0" indent="0">
              <a:buNone/>
            </a:pPr>
            <a:endParaRPr lang="en-GB" dirty="0">
              <a:solidFill>
                <a:schemeClr val="tx1"/>
              </a:solidFill>
            </a:endParaRPr>
          </a:p>
          <a:p>
            <a:pPr marL="0" indent="0">
              <a:buNone/>
            </a:pPr>
            <a:r>
              <a:rPr lang="en-GB" dirty="0">
                <a:solidFill>
                  <a:schemeClr val="tx1"/>
                </a:solidFill>
              </a:rPr>
              <a:t>Consider a single training case: (1, 1, 0). the input                  are 1 and 1 respectively and the correct output, </a:t>
            </a:r>
            <a:r>
              <a:rPr lang="en-GB" i="1" dirty="0">
                <a:solidFill>
                  <a:schemeClr val="tx1"/>
                </a:solidFill>
              </a:rPr>
              <a:t>t</a:t>
            </a:r>
            <a:r>
              <a:rPr lang="en-GB" dirty="0">
                <a:solidFill>
                  <a:schemeClr val="tx1"/>
                </a:solidFill>
              </a:rPr>
              <a:t> is 0.  We know,</a:t>
            </a:r>
          </a:p>
          <a:p>
            <a:pPr marL="0" indent="0">
              <a:buNone/>
            </a:pPr>
            <a:r>
              <a:rPr lang="en-GB" dirty="0">
                <a:solidFill>
                  <a:schemeClr val="tx1"/>
                </a:solidFill>
              </a:rPr>
              <a:t>						, So</a:t>
            </a:r>
          </a:p>
          <a:p>
            <a:pPr marL="0" indent="0">
              <a:buNone/>
            </a:pPr>
            <a:r>
              <a:rPr lang="en-GB" dirty="0">
                <a:solidFill>
                  <a:schemeClr val="tx1"/>
                </a:solidFill>
              </a:rPr>
              <a:t>                                                   </a:t>
            </a:r>
          </a:p>
          <a:p>
            <a:pPr marL="0" indent="0">
              <a:buNone/>
            </a:pPr>
            <a:endParaRPr lang="en-GB" dirty="0">
              <a:solidFill>
                <a:schemeClr val="tx1"/>
              </a:solidFill>
            </a:endParaRPr>
          </a:p>
          <a:p>
            <a:pPr marL="0" indent="0">
              <a:buNone/>
            </a:pPr>
            <a:endParaRPr lang="en-GB" sz="2200" i="1" kern="1200" dirty="0">
              <a:solidFill>
                <a:schemeClr val="tx1"/>
              </a:solidFill>
              <a:latin typeface="Tahoma" charset="0"/>
              <a:cs typeface="Arial" charset="0"/>
            </a:endParaRPr>
          </a:p>
          <a:p>
            <a:pPr marL="0" indent="0">
              <a:buNone/>
            </a:pPr>
            <a:endParaRPr lang="en-GB" sz="2200" i="1" kern="1200" dirty="0">
              <a:solidFill>
                <a:schemeClr val="tx1"/>
              </a:solidFill>
              <a:latin typeface="Tahoma" charset="0"/>
              <a:cs typeface="Arial" charset="0"/>
            </a:endParaRPr>
          </a:p>
          <a:p>
            <a:endParaRPr lang="en-GB" dirty="0"/>
          </a:p>
        </p:txBody>
      </p:sp>
      <p:sp>
        <p:nvSpPr>
          <p:cNvPr id="4" name="Footer Placeholder 3">
            <a:extLst>
              <a:ext uri="{FF2B5EF4-FFF2-40B4-BE49-F238E27FC236}">
                <a16:creationId xmlns:a16="http://schemas.microsoft.com/office/drawing/2014/main" id="{F330C67C-2AE9-5F53-CE21-5F1696088F88}"/>
              </a:ext>
            </a:extLst>
          </p:cNvPr>
          <p:cNvSpPr>
            <a:spLocks noGrp="1"/>
          </p:cNvSpPr>
          <p:nvPr>
            <p:ph type="ftr" sz="quarter" idx="11"/>
          </p:nvPr>
        </p:nvSpPr>
        <p:spPr/>
        <p:txBody>
          <a:bodyPr/>
          <a:lstStyle/>
          <a:p>
            <a:pPr algn="l"/>
            <a:r>
              <a:rPr lang="en-GB"/>
              <a:t>CIS041-3 Advanced Information Technology</a:t>
            </a:r>
            <a:endParaRPr lang="en-US" dirty="0"/>
          </a:p>
        </p:txBody>
      </p:sp>
      <p:sp>
        <p:nvSpPr>
          <p:cNvPr id="5" name="Title 1">
            <a:extLst>
              <a:ext uri="{FF2B5EF4-FFF2-40B4-BE49-F238E27FC236}">
                <a16:creationId xmlns:a16="http://schemas.microsoft.com/office/drawing/2014/main" id="{82C9D540-4058-1B63-67AD-A27E98FA2E64}"/>
              </a:ext>
            </a:extLst>
          </p:cNvPr>
          <p:cNvSpPr>
            <a:spLocks noGrp="1"/>
          </p:cNvSpPr>
          <p:nvPr>
            <p:ph type="title"/>
          </p:nvPr>
        </p:nvSpPr>
        <p:spPr>
          <a:xfrm>
            <a:off x="1600200" y="373063"/>
            <a:ext cx="7010400" cy="685800"/>
          </a:xfrm>
        </p:spPr>
        <p:txBody>
          <a:bodyPr/>
          <a:lstStyle/>
          <a:p>
            <a:r>
              <a:rPr lang="en-GB" dirty="0"/>
              <a:t>Loss function</a:t>
            </a:r>
            <a:br>
              <a:rPr lang="en-GB" sz="1400" b="0" dirty="0"/>
            </a:br>
            <a:r>
              <a:rPr lang="en-GB" sz="1400" b="0" dirty="0">
                <a:hlinkClick r:id="rId2"/>
              </a:rPr>
              <a:t>https://www.wikiwand.com/en/Backpropagation</a:t>
            </a:r>
            <a:br>
              <a:rPr lang="en-GB" sz="1400" b="0" dirty="0"/>
            </a:br>
            <a:endParaRPr lang="en-GB" sz="1400" b="0" dirty="0"/>
          </a:p>
        </p:txBody>
      </p:sp>
      <p:pic>
        <p:nvPicPr>
          <p:cNvPr id="8" name="Picture 7">
            <a:extLst>
              <a:ext uri="{FF2B5EF4-FFF2-40B4-BE49-F238E27FC236}">
                <a16:creationId xmlns:a16="http://schemas.microsoft.com/office/drawing/2014/main" id="{3FF5D9E1-23E4-F8F2-2CCB-47CDC05590BD}"/>
              </a:ext>
            </a:extLst>
          </p:cNvPr>
          <p:cNvPicPr>
            <a:picLocks noChangeAspect="1"/>
          </p:cNvPicPr>
          <p:nvPr/>
        </p:nvPicPr>
        <p:blipFill>
          <a:blip r:embed="rId3"/>
          <a:stretch>
            <a:fillRect/>
          </a:stretch>
        </p:blipFill>
        <p:spPr>
          <a:xfrm>
            <a:off x="2987824" y="2231293"/>
            <a:ext cx="2747763" cy="377440"/>
          </a:xfrm>
          <a:prstGeom prst="rect">
            <a:avLst/>
          </a:prstGeom>
        </p:spPr>
      </p:pic>
      <p:pic>
        <p:nvPicPr>
          <p:cNvPr id="16" name="Picture 15">
            <a:extLst>
              <a:ext uri="{FF2B5EF4-FFF2-40B4-BE49-F238E27FC236}">
                <a16:creationId xmlns:a16="http://schemas.microsoft.com/office/drawing/2014/main" id="{1DC71B62-94FC-B049-D930-F8C11B28839D}"/>
              </a:ext>
            </a:extLst>
          </p:cNvPr>
          <p:cNvPicPr>
            <a:picLocks noChangeAspect="1"/>
          </p:cNvPicPr>
          <p:nvPr/>
        </p:nvPicPr>
        <p:blipFill>
          <a:blip r:embed="rId4"/>
          <a:stretch>
            <a:fillRect/>
          </a:stretch>
        </p:blipFill>
        <p:spPr>
          <a:xfrm>
            <a:off x="6732240" y="4293096"/>
            <a:ext cx="1133954" cy="292633"/>
          </a:xfrm>
          <a:prstGeom prst="rect">
            <a:avLst/>
          </a:prstGeom>
        </p:spPr>
      </p:pic>
      <p:pic>
        <p:nvPicPr>
          <p:cNvPr id="17" name="Picture 16">
            <a:extLst>
              <a:ext uri="{FF2B5EF4-FFF2-40B4-BE49-F238E27FC236}">
                <a16:creationId xmlns:a16="http://schemas.microsoft.com/office/drawing/2014/main" id="{11235801-E3F5-00AC-6EF4-C72C2C0914C1}"/>
              </a:ext>
            </a:extLst>
          </p:cNvPr>
          <p:cNvPicPr>
            <a:picLocks noChangeAspect="1"/>
          </p:cNvPicPr>
          <p:nvPr/>
        </p:nvPicPr>
        <p:blipFill rotWithShape="1">
          <a:blip r:embed="rId5"/>
          <a:srcRect t="-14927" r="65593" b="-1"/>
          <a:stretch/>
        </p:blipFill>
        <p:spPr>
          <a:xfrm>
            <a:off x="3586195" y="4985491"/>
            <a:ext cx="2193785" cy="509839"/>
          </a:xfrm>
          <a:prstGeom prst="rect">
            <a:avLst/>
          </a:prstGeom>
        </p:spPr>
      </p:pic>
      <p:pic>
        <p:nvPicPr>
          <p:cNvPr id="18" name="Picture 17">
            <a:extLst>
              <a:ext uri="{FF2B5EF4-FFF2-40B4-BE49-F238E27FC236}">
                <a16:creationId xmlns:a16="http://schemas.microsoft.com/office/drawing/2014/main" id="{16561AC9-6E29-668F-4A01-CB4125FF22D1}"/>
              </a:ext>
            </a:extLst>
          </p:cNvPr>
          <p:cNvPicPr>
            <a:picLocks noChangeAspect="1"/>
          </p:cNvPicPr>
          <p:nvPr/>
        </p:nvPicPr>
        <p:blipFill>
          <a:blip r:embed="rId6"/>
          <a:stretch>
            <a:fillRect/>
          </a:stretch>
        </p:blipFill>
        <p:spPr>
          <a:xfrm>
            <a:off x="1080168" y="5092813"/>
            <a:ext cx="2315715" cy="304324"/>
          </a:xfrm>
          <a:prstGeom prst="rect">
            <a:avLst/>
          </a:prstGeom>
        </p:spPr>
      </p:pic>
      <p:pic>
        <p:nvPicPr>
          <p:cNvPr id="19" name="Picture 18">
            <a:extLst>
              <a:ext uri="{FF2B5EF4-FFF2-40B4-BE49-F238E27FC236}">
                <a16:creationId xmlns:a16="http://schemas.microsoft.com/office/drawing/2014/main" id="{752FB72F-C985-0762-B6DC-EA1986022245}"/>
              </a:ext>
            </a:extLst>
          </p:cNvPr>
          <p:cNvPicPr>
            <a:picLocks noChangeAspect="1"/>
          </p:cNvPicPr>
          <p:nvPr/>
        </p:nvPicPr>
        <p:blipFill rotWithShape="1">
          <a:blip r:embed="rId5"/>
          <a:srcRect t="-14927" r="90965" b="-1"/>
          <a:stretch/>
        </p:blipFill>
        <p:spPr>
          <a:xfrm>
            <a:off x="2188074" y="5565659"/>
            <a:ext cx="626015" cy="554048"/>
          </a:xfrm>
          <a:prstGeom prst="rect">
            <a:avLst/>
          </a:prstGeom>
        </p:spPr>
      </p:pic>
      <p:pic>
        <p:nvPicPr>
          <p:cNvPr id="21" name="Picture 20">
            <a:extLst>
              <a:ext uri="{FF2B5EF4-FFF2-40B4-BE49-F238E27FC236}">
                <a16:creationId xmlns:a16="http://schemas.microsoft.com/office/drawing/2014/main" id="{3C87CB22-E202-2601-E928-A628637296C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2917528" y="5565658"/>
            <a:ext cx="4375120" cy="509838"/>
          </a:xfrm>
          <a:prstGeom prst="rect">
            <a:avLst/>
          </a:prstGeom>
        </p:spPr>
      </p:pic>
    </p:spTree>
    <p:extLst>
      <p:ext uri="{BB962C8B-B14F-4D97-AF65-F5344CB8AC3E}">
        <p14:creationId xmlns:p14="http://schemas.microsoft.com/office/powerpoint/2010/main" val="2817056654"/>
      </p:ext>
    </p:extLst>
  </p:cSld>
  <p:clrMapOvr>
    <a:masterClrMapping/>
  </p:clrMapOvr>
  <p:transition spd="slow">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5709B-3E45-61E5-C4FB-B8BB885F7086}"/>
              </a:ext>
            </a:extLst>
          </p:cNvPr>
          <p:cNvSpPr>
            <a:spLocks noGrp="1"/>
          </p:cNvSpPr>
          <p:nvPr>
            <p:ph type="title"/>
          </p:nvPr>
        </p:nvSpPr>
        <p:spPr/>
        <p:txBody>
          <a:bodyPr/>
          <a:lstStyle/>
          <a:p>
            <a:r>
              <a:rPr lang="en-GB" dirty="0"/>
              <a:t>Loss function (error) with y</a:t>
            </a:r>
          </a:p>
        </p:txBody>
      </p:sp>
      <p:sp>
        <p:nvSpPr>
          <p:cNvPr id="3" name="Content Placeholder 2">
            <a:extLst>
              <a:ext uri="{FF2B5EF4-FFF2-40B4-BE49-F238E27FC236}">
                <a16:creationId xmlns:a16="http://schemas.microsoft.com/office/drawing/2014/main" id="{E8C48731-9FE6-025E-71D8-23AE1832E5D8}"/>
              </a:ext>
            </a:extLst>
          </p:cNvPr>
          <p:cNvSpPr>
            <a:spLocks noGrp="1"/>
          </p:cNvSpPr>
          <p:nvPr>
            <p:ph idx="1"/>
          </p:nvPr>
        </p:nvSpPr>
        <p:spPr>
          <a:xfrm>
            <a:off x="323850" y="1324703"/>
            <a:ext cx="8449301" cy="1168193"/>
          </a:xfrm>
        </p:spPr>
        <p:txBody>
          <a:bodyPr/>
          <a:lstStyle/>
          <a:p>
            <a:pPr marL="0" indent="0">
              <a:buNone/>
            </a:pPr>
            <a:r>
              <a:rPr lang="en-GB" dirty="0">
                <a:solidFill>
                  <a:schemeClr val="tx1"/>
                </a:solidFill>
              </a:rPr>
              <a:t>If we plot the relation between the network's output </a:t>
            </a:r>
            <a:r>
              <a:rPr lang="en-GB" i="1" dirty="0">
                <a:solidFill>
                  <a:schemeClr val="tx1"/>
                </a:solidFill>
              </a:rPr>
              <a:t>y</a:t>
            </a:r>
            <a:r>
              <a:rPr lang="en-GB" dirty="0">
                <a:solidFill>
                  <a:schemeClr val="tx1"/>
                </a:solidFill>
              </a:rPr>
              <a:t> (on the horizontal axis) and the error E (on the vertical axis), the result is a </a:t>
            </a:r>
            <a:r>
              <a:rPr lang="en-GB" b="1" dirty="0">
                <a:solidFill>
                  <a:srgbClr val="FF0000"/>
                </a:solidFill>
              </a:rPr>
              <a:t>parabola. </a:t>
            </a:r>
          </a:p>
        </p:txBody>
      </p:sp>
      <p:sp>
        <p:nvSpPr>
          <p:cNvPr id="4" name="Footer Placeholder 3">
            <a:extLst>
              <a:ext uri="{FF2B5EF4-FFF2-40B4-BE49-F238E27FC236}">
                <a16:creationId xmlns:a16="http://schemas.microsoft.com/office/drawing/2014/main" id="{4B717550-2620-7E08-84CD-F2FA36A5D847}"/>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5CB1BB40-C3FB-3875-DE86-8B614FD1459A}"/>
              </a:ext>
            </a:extLst>
          </p:cNvPr>
          <p:cNvPicPr>
            <a:picLocks noChangeAspect="1"/>
          </p:cNvPicPr>
          <p:nvPr/>
        </p:nvPicPr>
        <p:blipFill>
          <a:blip r:embed="rId2"/>
          <a:stretch>
            <a:fillRect/>
          </a:stretch>
        </p:blipFill>
        <p:spPr>
          <a:xfrm>
            <a:off x="1947009" y="2314577"/>
            <a:ext cx="5249982" cy="4173063"/>
          </a:xfrm>
          <a:prstGeom prst="rect">
            <a:avLst/>
          </a:prstGeom>
        </p:spPr>
      </p:pic>
    </p:spTree>
    <p:extLst>
      <p:ext uri="{BB962C8B-B14F-4D97-AF65-F5344CB8AC3E}">
        <p14:creationId xmlns:p14="http://schemas.microsoft.com/office/powerpoint/2010/main" val="2541517710"/>
      </p:ext>
    </p:extLst>
  </p:cSld>
  <p:clrMapOvr>
    <a:masterClrMapping/>
  </p:clrMapOvr>
  <p:transition spd="slow">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5709B-3E45-61E5-C4FB-B8BB885F7086}"/>
              </a:ext>
            </a:extLst>
          </p:cNvPr>
          <p:cNvSpPr>
            <a:spLocks noGrp="1"/>
          </p:cNvSpPr>
          <p:nvPr>
            <p:ph type="title"/>
          </p:nvPr>
        </p:nvSpPr>
        <p:spPr/>
        <p:txBody>
          <a:bodyPr/>
          <a:lstStyle/>
          <a:p>
            <a:r>
              <a:rPr lang="en-GB" dirty="0"/>
              <a:t>Loss function (error) with y</a:t>
            </a:r>
          </a:p>
        </p:txBody>
      </p:sp>
      <p:sp>
        <p:nvSpPr>
          <p:cNvPr id="3" name="Content Placeholder 2">
            <a:extLst>
              <a:ext uri="{FF2B5EF4-FFF2-40B4-BE49-F238E27FC236}">
                <a16:creationId xmlns:a16="http://schemas.microsoft.com/office/drawing/2014/main" id="{E8C48731-9FE6-025E-71D8-23AE1832E5D8}"/>
              </a:ext>
            </a:extLst>
          </p:cNvPr>
          <p:cNvSpPr>
            <a:spLocks noGrp="1"/>
          </p:cNvSpPr>
          <p:nvPr>
            <p:ph idx="1"/>
          </p:nvPr>
        </p:nvSpPr>
        <p:spPr>
          <a:xfrm>
            <a:off x="3402620" y="1814077"/>
            <a:ext cx="5207980" cy="2948587"/>
          </a:xfrm>
        </p:spPr>
        <p:txBody>
          <a:bodyPr/>
          <a:lstStyle/>
          <a:p>
            <a:r>
              <a:rPr lang="en-GB" dirty="0">
                <a:solidFill>
                  <a:schemeClr val="tx1"/>
                </a:solidFill>
              </a:rPr>
              <a:t>The </a:t>
            </a:r>
            <a:r>
              <a:rPr lang="en-GB" dirty="0">
                <a:solidFill>
                  <a:srgbClr val="FF0000"/>
                </a:solidFill>
              </a:rPr>
              <a:t>minimum</a:t>
            </a:r>
            <a:r>
              <a:rPr lang="en-GB" dirty="0">
                <a:solidFill>
                  <a:schemeClr val="tx1"/>
                </a:solidFill>
              </a:rPr>
              <a:t> of the parabola corresponds to </a:t>
            </a:r>
            <a:r>
              <a:rPr lang="en-GB" dirty="0">
                <a:solidFill>
                  <a:srgbClr val="FF0000"/>
                </a:solidFill>
              </a:rPr>
              <a:t>the output y which minimizes the error E</a:t>
            </a:r>
            <a:r>
              <a:rPr lang="en-GB" dirty="0">
                <a:solidFill>
                  <a:schemeClr val="tx1"/>
                </a:solidFill>
              </a:rPr>
              <a:t>. </a:t>
            </a:r>
          </a:p>
          <a:p>
            <a:r>
              <a:rPr lang="en-GB" dirty="0">
                <a:solidFill>
                  <a:schemeClr val="tx1"/>
                </a:solidFill>
              </a:rPr>
              <a:t>So, considering all the possible training set. Loss function E will be in a form of  a parabolic cylinder with its base directed along </a:t>
            </a:r>
            <a:endParaRPr lang="en-GB" dirty="0"/>
          </a:p>
        </p:txBody>
      </p:sp>
      <p:sp>
        <p:nvSpPr>
          <p:cNvPr id="4" name="Footer Placeholder 3">
            <a:extLst>
              <a:ext uri="{FF2B5EF4-FFF2-40B4-BE49-F238E27FC236}">
                <a16:creationId xmlns:a16="http://schemas.microsoft.com/office/drawing/2014/main" id="{4B717550-2620-7E08-84CD-F2FA36A5D847}"/>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5CB1BB40-C3FB-3875-DE86-8B614FD1459A}"/>
              </a:ext>
            </a:extLst>
          </p:cNvPr>
          <p:cNvPicPr>
            <a:picLocks noChangeAspect="1"/>
          </p:cNvPicPr>
          <p:nvPr/>
        </p:nvPicPr>
        <p:blipFill>
          <a:blip r:embed="rId2"/>
          <a:stretch>
            <a:fillRect/>
          </a:stretch>
        </p:blipFill>
        <p:spPr>
          <a:xfrm>
            <a:off x="12700" y="1386528"/>
            <a:ext cx="3493568" cy="2776939"/>
          </a:xfrm>
          <a:prstGeom prst="rect">
            <a:avLst/>
          </a:prstGeom>
        </p:spPr>
      </p:pic>
      <p:pic>
        <p:nvPicPr>
          <p:cNvPr id="10" name="Picture 9">
            <a:extLst>
              <a:ext uri="{FF2B5EF4-FFF2-40B4-BE49-F238E27FC236}">
                <a16:creationId xmlns:a16="http://schemas.microsoft.com/office/drawing/2014/main" id="{6784184D-5BE9-53AC-F870-9247E6A2FC74}"/>
              </a:ext>
            </a:extLst>
          </p:cNvPr>
          <p:cNvPicPr>
            <a:picLocks noChangeAspect="1"/>
          </p:cNvPicPr>
          <p:nvPr/>
        </p:nvPicPr>
        <p:blipFill>
          <a:blip r:embed="rId3"/>
          <a:stretch>
            <a:fillRect/>
          </a:stretch>
        </p:blipFill>
        <p:spPr>
          <a:xfrm>
            <a:off x="5321093" y="4592285"/>
            <a:ext cx="1371033" cy="288032"/>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8CF4C99-1E8F-2161-F9ED-3F3096CB4826}"/>
                  </a:ext>
                </a:extLst>
              </p:cNvPr>
              <p:cNvSpPr txBox="1"/>
              <p:nvPr/>
            </p:nvSpPr>
            <p:spPr>
              <a:xfrm>
                <a:off x="859691" y="5190213"/>
                <a:ext cx="8449301" cy="769441"/>
              </a:xfrm>
              <a:prstGeom prst="rect">
                <a:avLst/>
              </a:prstGeom>
              <a:noFill/>
            </p:spPr>
            <p:txBody>
              <a:bodyPr wrap="square">
                <a:spAutoFit/>
              </a:bodyPr>
              <a:lstStyle/>
              <a:p>
                <a:r>
                  <a:rPr lang="en-GB" dirty="0"/>
                  <a:t>So, weights that satisfy  </a:t>
                </a:r>
                <a14:m>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𝒘</m:t>
                        </m:r>
                      </m:e>
                      <m:sub>
                        <m:r>
                          <a:rPr lang="en-GB" b="1" i="1" smtClean="0">
                            <a:latin typeface="Cambria Math" panose="02040503050406030204" pitchFamily="18" charset="0"/>
                          </a:rPr>
                          <m:t>𝟏</m:t>
                        </m:r>
                      </m:sub>
                    </m:sSub>
                    <m:r>
                      <a:rPr lang="en-GB" i="1" smtClean="0">
                        <a:latin typeface="Cambria Math" panose="02040503050406030204" pitchFamily="18" charset="0"/>
                      </a:rPr>
                      <m:t>=</m:t>
                    </m:r>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𝒘</m:t>
                        </m:r>
                      </m:e>
                      <m:sub>
                        <m:r>
                          <a:rPr lang="en-GB" b="1" i="1" smtClean="0">
                            <a:latin typeface="Cambria Math" panose="02040503050406030204" pitchFamily="18" charset="0"/>
                          </a:rPr>
                          <m:t>𝟐</m:t>
                        </m:r>
                      </m:sub>
                    </m:sSub>
                  </m:oMath>
                </a14:m>
                <a:r>
                  <a:rPr lang="en-GB" dirty="0"/>
                  <a:t> minimize the loss function,</a:t>
                </a:r>
              </a:p>
            </p:txBody>
          </p:sp>
        </mc:Choice>
        <mc:Fallback>
          <p:sp>
            <p:nvSpPr>
              <p:cNvPr id="12" name="TextBox 11">
                <a:extLst>
                  <a:ext uri="{FF2B5EF4-FFF2-40B4-BE49-F238E27FC236}">
                    <a16:creationId xmlns:a16="http://schemas.microsoft.com/office/drawing/2014/main" id="{18CF4C99-1E8F-2161-F9ED-3F3096CB4826}"/>
                  </a:ext>
                </a:extLst>
              </p:cNvPr>
              <p:cNvSpPr txBox="1">
                <a:spLocks noRot="1" noChangeAspect="1" noMove="1" noResize="1" noEditPoints="1" noAdjustHandles="1" noChangeArrowheads="1" noChangeShapeType="1" noTextEdit="1"/>
              </p:cNvSpPr>
              <p:nvPr/>
            </p:nvSpPr>
            <p:spPr>
              <a:xfrm>
                <a:off x="859691" y="5190213"/>
                <a:ext cx="8449301" cy="769441"/>
              </a:xfrm>
              <a:prstGeom prst="rect">
                <a:avLst/>
              </a:prstGeom>
              <a:blipFill>
                <a:blip r:embed="rId4"/>
                <a:stretch>
                  <a:fillRect l="-938" t="-4724" b="-15748"/>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BE47FB88-B9E1-135B-DBDF-BDAE44A066C1}"/>
              </a:ext>
            </a:extLst>
          </p:cNvPr>
          <p:cNvSpPr txBox="1"/>
          <p:nvPr/>
        </p:nvSpPr>
        <p:spPr>
          <a:xfrm>
            <a:off x="3500166" y="1324703"/>
            <a:ext cx="3168352" cy="430887"/>
          </a:xfrm>
          <a:prstGeom prst="rect">
            <a:avLst/>
          </a:prstGeom>
          <a:noFill/>
        </p:spPr>
        <p:txBody>
          <a:bodyPr wrap="square">
            <a:spAutoFit/>
          </a:bodyPr>
          <a:lstStyle/>
          <a:p>
            <a:r>
              <a:rPr lang="en-GB" dirty="0"/>
              <a:t>From the graph …</a:t>
            </a:r>
          </a:p>
        </p:txBody>
      </p:sp>
    </p:spTree>
    <p:extLst>
      <p:ext uri="{BB962C8B-B14F-4D97-AF65-F5344CB8AC3E}">
        <p14:creationId xmlns:p14="http://schemas.microsoft.com/office/powerpoint/2010/main" val="2088441957"/>
      </p:ext>
    </p:extLst>
  </p:cSld>
  <p:clrMapOvr>
    <a:masterClrMapping/>
  </p:clrMapOvr>
  <p:transition spd="slow">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569D-74E2-0D9C-2FFB-E16473309782}"/>
              </a:ext>
            </a:extLst>
          </p:cNvPr>
          <p:cNvSpPr>
            <a:spLocks noGrp="1"/>
          </p:cNvSpPr>
          <p:nvPr>
            <p:ph type="title"/>
          </p:nvPr>
        </p:nvSpPr>
        <p:spPr>
          <a:xfrm>
            <a:off x="2195736" y="347902"/>
            <a:ext cx="6480720" cy="685800"/>
          </a:xfrm>
        </p:spPr>
        <p:txBody>
          <a:bodyPr/>
          <a:lstStyle/>
          <a:p>
            <a:r>
              <a:rPr lang="en-GB" dirty="0"/>
              <a:t>Find minimise error: Gradient descent   </a:t>
            </a:r>
          </a:p>
        </p:txBody>
      </p:sp>
      <p:sp>
        <p:nvSpPr>
          <p:cNvPr id="3" name="Content Placeholder 2">
            <a:extLst>
              <a:ext uri="{FF2B5EF4-FFF2-40B4-BE49-F238E27FC236}">
                <a16:creationId xmlns:a16="http://schemas.microsoft.com/office/drawing/2014/main" id="{E4CD4C51-1C65-1DAB-951C-F49BD167BB8F}"/>
              </a:ext>
            </a:extLst>
          </p:cNvPr>
          <p:cNvSpPr>
            <a:spLocks noGrp="1"/>
          </p:cNvSpPr>
          <p:nvPr>
            <p:ph idx="1"/>
          </p:nvPr>
        </p:nvSpPr>
        <p:spPr>
          <a:xfrm>
            <a:off x="395536" y="1556792"/>
            <a:ext cx="4752528" cy="4680520"/>
          </a:xfrm>
        </p:spPr>
        <p:txBody>
          <a:bodyPr/>
          <a:lstStyle/>
          <a:p>
            <a:r>
              <a:rPr lang="en-GB" dirty="0"/>
              <a:t>A first-order </a:t>
            </a:r>
            <a:r>
              <a:rPr lang="en-GB" dirty="0">
                <a:solidFill>
                  <a:srgbClr val="FF0000"/>
                </a:solidFill>
              </a:rPr>
              <a:t>iterative optimization algorithm </a:t>
            </a:r>
            <a:r>
              <a:rPr lang="en-GB" dirty="0"/>
              <a:t>for finding a local minimum of a differentiable function.</a:t>
            </a:r>
          </a:p>
        </p:txBody>
      </p:sp>
      <p:sp>
        <p:nvSpPr>
          <p:cNvPr id="4" name="Footer Placeholder 3">
            <a:extLst>
              <a:ext uri="{FF2B5EF4-FFF2-40B4-BE49-F238E27FC236}">
                <a16:creationId xmlns:a16="http://schemas.microsoft.com/office/drawing/2014/main" id="{0E8FC4E8-510E-C4A8-7BF9-026D227ADDD2}"/>
              </a:ext>
            </a:extLst>
          </p:cNvPr>
          <p:cNvSpPr>
            <a:spLocks noGrp="1"/>
          </p:cNvSpPr>
          <p:nvPr>
            <p:ph type="ftr" sz="quarter" idx="11"/>
          </p:nvPr>
        </p:nvSpPr>
        <p:spPr/>
        <p:txBody>
          <a:bodyPr/>
          <a:lstStyle/>
          <a:p>
            <a:pPr algn="l"/>
            <a:r>
              <a:rPr lang="en-GB"/>
              <a:t>CIS041-3 Advanced Information Technology</a:t>
            </a:r>
            <a:endParaRPr lang="en-US" dirty="0"/>
          </a:p>
        </p:txBody>
      </p:sp>
      <p:sp>
        <p:nvSpPr>
          <p:cNvPr id="8" name="TextBox 7">
            <a:extLst>
              <a:ext uri="{FF2B5EF4-FFF2-40B4-BE49-F238E27FC236}">
                <a16:creationId xmlns:a16="http://schemas.microsoft.com/office/drawing/2014/main" id="{0F531D3A-87D7-268B-3B6B-08F9511E3978}"/>
              </a:ext>
            </a:extLst>
          </p:cNvPr>
          <p:cNvSpPr txBox="1"/>
          <p:nvPr/>
        </p:nvSpPr>
        <p:spPr>
          <a:xfrm>
            <a:off x="4305300" y="4821995"/>
            <a:ext cx="4392488" cy="954107"/>
          </a:xfrm>
          <a:prstGeom prst="rect">
            <a:avLst/>
          </a:prstGeom>
          <a:noFill/>
        </p:spPr>
        <p:txBody>
          <a:bodyPr wrap="square">
            <a:spAutoFit/>
          </a:bodyPr>
          <a:lstStyle/>
          <a:p>
            <a:r>
              <a:rPr lang="en-GB" sz="1400" b="0" dirty="0">
                <a:hlinkClick r:id="rId3"/>
              </a:rPr>
              <a:t>https://upload.wikimedia.org/wikipedia/commons/transcoded/4/4c/Gradient_Descent_in_2D.webm/Gradient_Descent_in_2D.webm.480p.vp9.webm</a:t>
            </a:r>
            <a:endParaRPr lang="en-GB" sz="1400" b="0" dirty="0"/>
          </a:p>
          <a:p>
            <a:endParaRPr lang="en-GB" sz="1400" b="0" dirty="0"/>
          </a:p>
        </p:txBody>
      </p:sp>
      <p:pic>
        <p:nvPicPr>
          <p:cNvPr id="10" name="Picture 9">
            <a:hlinkClick r:id="rId3"/>
            <a:extLst>
              <a:ext uri="{FF2B5EF4-FFF2-40B4-BE49-F238E27FC236}">
                <a16:creationId xmlns:a16="http://schemas.microsoft.com/office/drawing/2014/main" id="{5A090806-439B-F744-5384-2B8DC49F58D7}"/>
              </a:ext>
            </a:extLst>
          </p:cNvPr>
          <p:cNvPicPr>
            <a:picLocks noChangeAspect="1"/>
          </p:cNvPicPr>
          <p:nvPr/>
        </p:nvPicPr>
        <p:blipFill>
          <a:blip r:embed="rId4"/>
          <a:stretch>
            <a:fillRect/>
          </a:stretch>
        </p:blipFill>
        <p:spPr>
          <a:xfrm>
            <a:off x="5254853" y="1763466"/>
            <a:ext cx="3025448" cy="2920053"/>
          </a:xfrm>
          <a:prstGeom prst="rect">
            <a:avLst/>
          </a:prstGeom>
        </p:spPr>
      </p:pic>
      <p:pic>
        <p:nvPicPr>
          <p:cNvPr id="11" name="Picture 10">
            <a:extLst>
              <a:ext uri="{FF2B5EF4-FFF2-40B4-BE49-F238E27FC236}">
                <a16:creationId xmlns:a16="http://schemas.microsoft.com/office/drawing/2014/main" id="{74BAEF85-ED9F-FA4D-32D5-F3AA368B382D}"/>
              </a:ext>
            </a:extLst>
          </p:cNvPr>
          <p:cNvPicPr>
            <a:picLocks noChangeAspect="1"/>
          </p:cNvPicPr>
          <p:nvPr/>
        </p:nvPicPr>
        <p:blipFill>
          <a:blip r:embed="rId5"/>
          <a:stretch>
            <a:fillRect/>
          </a:stretch>
        </p:blipFill>
        <p:spPr>
          <a:xfrm>
            <a:off x="539552" y="3819087"/>
            <a:ext cx="2510564" cy="2691011"/>
          </a:xfrm>
          <a:prstGeom prst="rect">
            <a:avLst/>
          </a:prstGeom>
        </p:spPr>
      </p:pic>
      <p:sp>
        <p:nvSpPr>
          <p:cNvPr id="13" name="TextBox 12">
            <a:extLst>
              <a:ext uri="{FF2B5EF4-FFF2-40B4-BE49-F238E27FC236}">
                <a16:creationId xmlns:a16="http://schemas.microsoft.com/office/drawing/2014/main" id="{36FA995E-CE25-C140-BDFB-25E76960CAE2}"/>
              </a:ext>
            </a:extLst>
          </p:cNvPr>
          <p:cNvSpPr txBox="1"/>
          <p:nvPr/>
        </p:nvSpPr>
        <p:spPr>
          <a:xfrm>
            <a:off x="712912" y="3172756"/>
            <a:ext cx="4392488" cy="646331"/>
          </a:xfrm>
          <a:prstGeom prst="rect">
            <a:avLst/>
          </a:prstGeom>
          <a:noFill/>
        </p:spPr>
        <p:txBody>
          <a:bodyPr wrap="square">
            <a:spAutoFit/>
          </a:bodyPr>
          <a:lstStyle/>
          <a:p>
            <a:r>
              <a:rPr lang="en-GB" sz="1800" dirty="0"/>
              <a:t>A person is stuck in the mountains and is trying to get down. </a:t>
            </a:r>
          </a:p>
        </p:txBody>
      </p:sp>
      <p:sp>
        <p:nvSpPr>
          <p:cNvPr id="15" name="TextBox 14">
            <a:extLst>
              <a:ext uri="{FF2B5EF4-FFF2-40B4-BE49-F238E27FC236}">
                <a16:creationId xmlns:a16="http://schemas.microsoft.com/office/drawing/2014/main" id="{22AD3148-8408-19E7-D9F7-593214CBEE7C}"/>
              </a:ext>
            </a:extLst>
          </p:cNvPr>
          <p:cNvSpPr txBox="1"/>
          <p:nvPr/>
        </p:nvSpPr>
        <p:spPr>
          <a:xfrm>
            <a:off x="3005015" y="5930445"/>
            <a:ext cx="5670300" cy="338554"/>
          </a:xfrm>
          <a:prstGeom prst="rect">
            <a:avLst/>
          </a:prstGeom>
          <a:noFill/>
        </p:spPr>
        <p:txBody>
          <a:bodyPr wrap="square">
            <a:spAutoFit/>
          </a:bodyPr>
          <a:lstStyle/>
          <a:p>
            <a:r>
              <a:rPr lang="en-GB" sz="1600" dirty="0"/>
              <a:t>Two factors: step size and descent direction</a:t>
            </a:r>
          </a:p>
        </p:txBody>
      </p:sp>
    </p:spTree>
    <p:extLst>
      <p:ext uri="{BB962C8B-B14F-4D97-AF65-F5344CB8AC3E}">
        <p14:creationId xmlns:p14="http://schemas.microsoft.com/office/powerpoint/2010/main" val="4060658744"/>
      </p:ext>
    </p:extLst>
  </p:cSld>
  <p:clrMapOvr>
    <a:masterClrMapping/>
  </p:clrMapOvr>
  <p:transition spd="slow">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A8214-F65A-7BD7-9C94-640416898721}"/>
              </a:ext>
            </a:extLst>
          </p:cNvPr>
          <p:cNvSpPr>
            <a:spLocks noGrp="1"/>
          </p:cNvSpPr>
          <p:nvPr>
            <p:ph type="title"/>
          </p:nvPr>
        </p:nvSpPr>
        <p:spPr/>
        <p:txBody>
          <a:bodyPr/>
          <a:lstStyle/>
          <a:p>
            <a:r>
              <a:rPr lang="en-GB" dirty="0"/>
              <a:t>ML Types</a:t>
            </a:r>
          </a:p>
        </p:txBody>
      </p:sp>
      <p:sp>
        <p:nvSpPr>
          <p:cNvPr id="3" name="Content Placeholder 2">
            <a:extLst>
              <a:ext uri="{FF2B5EF4-FFF2-40B4-BE49-F238E27FC236}">
                <a16:creationId xmlns:a16="http://schemas.microsoft.com/office/drawing/2014/main" id="{7E658FD4-4C61-99A3-BCEA-ED0835F18F0B}"/>
              </a:ext>
            </a:extLst>
          </p:cNvPr>
          <p:cNvSpPr>
            <a:spLocks noGrp="1"/>
          </p:cNvSpPr>
          <p:nvPr>
            <p:ph idx="1"/>
          </p:nvPr>
        </p:nvSpPr>
        <p:spPr>
          <a:xfrm>
            <a:off x="359532" y="1347052"/>
            <a:ext cx="8424936" cy="4962267"/>
          </a:xfrm>
        </p:spPr>
        <p:txBody>
          <a:bodyPr/>
          <a:lstStyle/>
          <a:p>
            <a:pPr algn="l">
              <a:buFont typeface="Arial" panose="020B0604020202020204" pitchFamily="34" charset="0"/>
              <a:buChar char="•"/>
            </a:pPr>
            <a:r>
              <a:rPr lang="en-GB" b="1" i="0" u="none" strike="noStrike" dirty="0">
                <a:solidFill>
                  <a:schemeClr val="tx1"/>
                </a:solidFill>
                <a:effectLst/>
                <a:latin typeface="Lora" pitchFamily="2" charset="0"/>
                <a:hlinkClick r:id="rId2">
                  <a:extLst>
                    <a:ext uri="{A12FA001-AC4F-418D-AE19-62706E023703}">
                      <ahyp:hlinkClr xmlns:ahyp="http://schemas.microsoft.com/office/drawing/2018/hyperlinkcolor" val="tx"/>
                    </a:ext>
                  </a:extLst>
                </a:hlinkClick>
              </a:rPr>
              <a:t>Supervised learning</a:t>
            </a:r>
            <a:r>
              <a:rPr lang="en-GB" b="0" i="0" dirty="0">
                <a:solidFill>
                  <a:srgbClr val="000000"/>
                </a:solidFill>
                <a:effectLst/>
                <a:latin typeface="Lora" pitchFamily="2" charset="0"/>
              </a:rPr>
              <a:t>: The computer is presented with example inputs and their desired outputs, given by a "teacher", and the goal is to learn a general rule that </a:t>
            </a:r>
            <a:r>
              <a:rPr lang="en-GB" b="0" i="0" u="none" strike="noStrike" dirty="0">
                <a:solidFill>
                  <a:srgbClr val="1559B5"/>
                </a:solidFill>
                <a:effectLst/>
                <a:latin typeface="Lora" pitchFamily="2" charset="0"/>
                <a:hlinkClick r:id="rId3"/>
              </a:rPr>
              <a:t>maps</a:t>
            </a:r>
            <a:r>
              <a:rPr lang="en-GB" b="0" i="0" dirty="0">
                <a:solidFill>
                  <a:srgbClr val="000000"/>
                </a:solidFill>
                <a:effectLst/>
                <a:latin typeface="Lora" pitchFamily="2" charset="0"/>
              </a:rPr>
              <a:t> inputs to outputs.</a:t>
            </a:r>
          </a:p>
          <a:p>
            <a:pPr algn="l">
              <a:buFont typeface="Arial" panose="020B0604020202020204" pitchFamily="34" charset="0"/>
              <a:buChar char="•"/>
            </a:pPr>
            <a:r>
              <a:rPr lang="en-GB" b="1" i="0" u="none" strike="noStrike" dirty="0">
                <a:solidFill>
                  <a:schemeClr val="tx1"/>
                </a:solidFill>
                <a:effectLst/>
                <a:latin typeface="Lora" pitchFamily="2" charset="0"/>
                <a:hlinkClick r:id="rId4">
                  <a:extLst>
                    <a:ext uri="{A12FA001-AC4F-418D-AE19-62706E023703}">
                      <ahyp:hlinkClr xmlns:ahyp="http://schemas.microsoft.com/office/drawing/2018/hyperlinkcolor" val="tx"/>
                    </a:ext>
                  </a:extLst>
                </a:hlinkClick>
              </a:rPr>
              <a:t>Unsupervised learning</a:t>
            </a:r>
            <a:r>
              <a:rPr lang="en-GB" b="0" i="0" dirty="0">
                <a:solidFill>
                  <a:srgbClr val="000000"/>
                </a:solidFill>
                <a:effectLst/>
                <a:latin typeface="Lora" pitchFamily="2" charset="0"/>
              </a:rPr>
              <a:t>: No labels are given to the learning algorithm, leaving it on its own to find structure or patterns in its input. </a:t>
            </a:r>
          </a:p>
          <a:p>
            <a:pPr algn="l">
              <a:buFont typeface="Arial" panose="020B0604020202020204" pitchFamily="34" charset="0"/>
              <a:buChar char="•"/>
            </a:pPr>
            <a:r>
              <a:rPr lang="en-GB" b="1" i="0" u="none" strike="noStrike" dirty="0">
                <a:solidFill>
                  <a:schemeClr val="tx1"/>
                </a:solidFill>
                <a:effectLst/>
                <a:latin typeface="Lora" pitchFamily="2" charset="0"/>
                <a:hlinkClick r:id="rId5">
                  <a:extLst>
                    <a:ext uri="{A12FA001-AC4F-418D-AE19-62706E023703}">
                      <ahyp:hlinkClr xmlns:ahyp="http://schemas.microsoft.com/office/drawing/2018/hyperlinkcolor" val="tx"/>
                    </a:ext>
                  </a:extLst>
                </a:hlinkClick>
              </a:rPr>
              <a:t>Reinforcement learning</a:t>
            </a:r>
            <a:r>
              <a:rPr lang="en-GB" b="0" i="0" dirty="0">
                <a:solidFill>
                  <a:srgbClr val="000000"/>
                </a:solidFill>
                <a:effectLst/>
                <a:latin typeface="Lora" pitchFamily="2" charset="0"/>
              </a:rPr>
              <a:t>: A computer program interacts with a dynamic environment in which it must perform a certain goal (such as </a:t>
            </a:r>
            <a:r>
              <a:rPr lang="en-GB" b="0" i="0" u="none" strike="noStrike" dirty="0">
                <a:solidFill>
                  <a:srgbClr val="1559B5"/>
                </a:solidFill>
                <a:effectLst/>
                <a:latin typeface="Lora" pitchFamily="2" charset="0"/>
                <a:hlinkClick r:id="rId6"/>
              </a:rPr>
              <a:t>driving a vehicle</a:t>
            </a:r>
            <a:r>
              <a:rPr lang="en-GB" b="0" i="0" dirty="0">
                <a:solidFill>
                  <a:srgbClr val="000000"/>
                </a:solidFill>
                <a:effectLst/>
                <a:latin typeface="Lora" pitchFamily="2" charset="0"/>
              </a:rPr>
              <a:t>). As it navigates its problem space, the program is provided feedback that's analogous to rewards, which it tries to maximize.</a:t>
            </a:r>
          </a:p>
          <a:p>
            <a:endParaRPr lang="en-GB" dirty="0"/>
          </a:p>
        </p:txBody>
      </p:sp>
      <p:sp>
        <p:nvSpPr>
          <p:cNvPr id="4" name="Footer Placeholder 3">
            <a:extLst>
              <a:ext uri="{FF2B5EF4-FFF2-40B4-BE49-F238E27FC236}">
                <a16:creationId xmlns:a16="http://schemas.microsoft.com/office/drawing/2014/main" id="{17F72B3D-4B8F-DB16-8A2E-D6A63188311F}"/>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2446927321"/>
      </p:ext>
    </p:extLst>
  </p:cSld>
  <p:clrMapOvr>
    <a:masterClrMapping/>
  </p:clrMapOvr>
  <p:transition spd="slow">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9C984-4D22-639D-DE48-8AC6E70C15A6}"/>
              </a:ext>
            </a:extLst>
          </p:cNvPr>
          <p:cNvSpPr>
            <a:spLocks noGrp="1"/>
          </p:cNvSpPr>
          <p:nvPr>
            <p:ph type="title"/>
          </p:nvPr>
        </p:nvSpPr>
        <p:spPr/>
        <p:txBody>
          <a:bodyPr/>
          <a:lstStyle/>
          <a:p>
            <a:r>
              <a:rPr lang="en-GB" dirty="0"/>
              <a:t>What we have learnt</a:t>
            </a:r>
          </a:p>
        </p:txBody>
      </p:sp>
      <p:sp>
        <p:nvSpPr>
          <p:cNvPr id="3" name="Content Placeholder 2">
            <a:extLst>
              <a:ext uri="{FF2B5EF4-FFF2-40B4-BE49-F238E27FC236}">
                <a16:creationId xmlns:a16="http://schemas.microsoft.com/office/drawing/2014/main" id="{254FC4C6-06E2-6E4C-4516-59553AA6DAF4}"/>
              </a:ext>
            </a:extLst>
          </p:cNvPr>
          <p:cNvSpPr>
            <a:spLocks noGrp="1"/>
          </p:cNvSpPr>
          <p:nvPr>
            <p:ph idx="1"/>
          </p:nvPr>
        </p:nvSpPr>
        <p:spPr>
          <a:xfrm>
            <a:off x="868633" y="1412776"/>
            <a:ext cx="7711008" cy="4680520"/>
          </a:xfrm>
        </p:spPr>
        <p:txBody>
          <a:bodyPr/>
          <a:lstStyle/>
          <a:p>
            <a:r>
              <a:rPr lang="en-GB" dirty="0"/>
              <a:t>AI as the most disruptive technology</a:t>
            </a:r>
          </a:p>
          <a:p>
            <a:r>
              <a:rPr lang="en-GB" dirty="0"/>
              <a:t>AI has impact on IT in general – Automatic/intelligent access, process and make use of information! </a:t>
            </a:r>
          </a:p>
          <a:p>
            <a:r>
              <a:rPr lang="en-GB" dirty="0"/>
              <a:t>Two key underlay technology of AI – </a:t>
            </a:r>
          </a:p>
          <a:p>
            <a:pPr lvl="1"/>
            <a:r>
              <a:rPr lang="en-GB" dirty="0">
                <a:solidFill>
                  <a:srgbClr val="FF0000"/>
                </a:solidFill>
              </a:rPr>
              <a:t>Neural Networks </a:t>
            </a:r>
            <a:r>
              <a:rPr lang="en-GB" dirty="0"/>
              <a:t>(Brain) and </a:t>
            </a:r>
            <a:r>
              <a:rPr lang="en-GB" dirty="0">
                <a:solidFill>
                  <a:srgbClr val="FF0000"/>
                </a:solidFill>
              </a:rPr>
              <a:t>Machine learning </a:t>
            </a:r>
            <a:r>
              <a:rPr lang="en-GB" dirty="0"/>
              <a:t>(approach) </a:t>
            </a:r>
          </a:p>
          <a:p>
            <a:r>
              <a:rPr lang="en-GB" dirty="0"/>
              <a:t>Neural networks impact on IT with some Pretrained language models (trained NN – Mind)</a:t>
            </a:r>
          </a:p>
          <a:p>
            <a:endParaRPr lang="en-GB" dirty="0"/>
          </a:p>
          <a:p>
            <a:endParaRPr lang="en-GB" dirty="0"/>
          </a:p>
        </p:txBody>
      </p:sp>
      <p:sp>
        <p:nvSpPr>
          <p:cNvPr id="4" name="Footer Placeholder 3">
            <a:extLst>
              <a:ext uri="{FF2B5EF4-FFF2-40B4-BE49-F238E27FC236}">
                <a16:creationId xmlns:a16="http://schemas.microsoft.com/office/drawing/2014/main" id="{C91C7E2B-27B9-0665-C945-C25771EE2B76}"/>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3037602189"/>
      </p:ext>
    </p:extLst>
  </p:cSld>
  <p:clrMapOvr>
    <a:masterClrMapping/>
  </p:clrMapOvr>
  <p:transition spd="slow">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55FC-6B01-87CF-0D08-C7F4CA4B9BA4}"/>
              </a:ext>
            </a:extLst>
          </p:cNvPr>
          <p:cNvSpPr>
            <a:spLocks noGrp="1"/>
          </p:cNvSpPr>
          <p:nvPr>
            <p:ph type="title"/>
          </p:nvPr>
        </p:nvSpPr>
        <p:spPr/>
        <p:txBody>
          <a:bodyPr/>
          <a:lstStyle/>
          <a:p>
            <a:r>
              <a:rPr lang="en-GB" dirty="0"/>
              <a:t>Learning process: </a:t>
            </a:r>
            <a:r>
              <a:rPr lang="en-GB"/>
              <a:t>(Iterative)</a:t>
            </a:r>
            <a:endParaRPr lang="en-GB" dirty="0"/>
          </a:p>
        </p:txBody>
      </p:sp>
      <p:sp>
        <p:nvSpPr>
          <p:cNvPr id="4" name="Footer Placeholder 3">
            <a:extLst>
              <a:ext uri="{FF2B5EF4-FFF2-40B4-BE49-F238E27FC236}">
                <a16:creationId xmlns:a16="http://schemas.microsoft.com/office/drawing/2014/main" id="{410A5D9E-E1AE-7C80-C3CA-497078F91E87}"/>
              </a:ext>
            </a:extLst>
          </p:cNvPr>
          <p:cNvSpPr>
            <a:spLocks noGrp="1"/>
          </p:cNvSpPr>
          <p:nvPr>
            <p:ph type="ftr" sz="quarter" idx="11"/>
          </p:nvPr>
        </p:nvSpPr>
        <p:spPr/>
        <p:txBody>
          <a:bodyPr/>
          <a:lstStyle/>
          <a:p>
            <a:pPr algn="l"/>
            <a:r>
              <a:rPr lang="en-GB"/>
              <a:t>CIS041-3 Advanced Information Technology</a:t>
            </a:r>
            <a:endParaRPr lang="en-US" dirty="0"/>
          </a:p>
        </p:txBody>
      </p:sp>
      <p:sp>
        <p:nvSpPr>
          <p:cNvPr id="5" name="Content Placeholder 4">
            <a:extLst>
              <a:ext uri="{FF2B5EF4-FFF2-40B4-BE49-F238E27FC236}">
                <a16:creationId xmlns:a16="http://schemas.microsoft.com/office/drawing/2014/main" id="{FC4B355A-5F66-15EA-0FCB-21DA4620CCE8}"/>
              </a:ext>
            </a:extLst>
          </p:cNvPr>
          <p:cNvSpPr>
            <a:spLocks noGrp="1"/>
          </p:cNvSpPr>
          <p:nvPr>
            <p:ph idx="1"/>
          </p:nvPr>
        </p:nvSpPr>
        <p:spPr>
          <a:xfrm>
            <a:off x="430002" y="1357564"/>
            <a:ext cx="8283996" cy="5126580"/>
          </a:xfrm>
        </p:spPr>
        <p:txBody>
          <a:bodyPr/>
          <a:lstStyle/>
          <a:p>
            <a:r>
              <a:rPr lang="en-GB" dirty="0"/>
              <a:t>Aim: build (or set parameters of) a mathematical model ( or NN) through a set of </a:t>
            </a:r>
            <a:r>
              <a:rPr lang="en-GB" dirty="0">
                <a:solidFill>
                  <a:srgbClr val="FF0000"/>
                </a:solidFill>
              </a:rPr>
              <a:t>training data </a:t>
            </a:r>
            <a:r>
              <a:rPr lang="en-GB" dirty="0"/>
              <a:t>that contains both the inputs and the desired outputs. </a:t>
            </a:r>
          </a:p>
          <a:p>
            <a:r>
              <a:rPr lang="en-GB" dirty="0"/>
              <a:t>The training data is generally represented by a matrix and each training example is represented by an array or vector (so it is also called a feature vector).</a:t>
            </a:r>
          </a:p>
          <a:p>
            <a:r>
              <a:rPr lang="en-GB" dirty="0"/>
              <a:t>Through </a:t>
            </a:r>
            <a:r>
              <a:rPr lang="en-GB" dirty="0">
                <a:solidFill>
                  <a:srgbClr val="00B050"/>
                </a:solidFill>
              </a:rPr>
              <a:t>iterative optimization </a:t>
            </a:r>
            <a:r>
              <a:rPr lang="en-GB" dirty="0"/>
              <a:t>of an </a:t>
            </a:r>
            <a:r>
              <a:rPr lang="en-GB" b="1" dirty="0"/>
              <a:t>objective function </a:t>
            </a:r>
            <a:r>
              <a:rPr lang="en-GB" dirty="0"/>
              <a:t>by </a:t>
            </a:r>
            <a:r>
              <a:rPr lang="en-GB" dirty="0">
                <a:solidFill>
                  <a:srgbClr val="FF0000"/>
                </a:solidFill>
              </a:rPr>
              <a:t>test dataset</a:t>
            </a:r>
            <a:r>
              <a:rPr lang="en-GB" dirty="0"/>
              <a:t>, supervised learning learn a function that can be used to predict the output associated with </a:t>
            </a:r>
            <a:r>
              <a:rPr lang="en-GB" b="1" dirty="0"/>
              <a:t>new inputs</a:t>
            </a:r>
            <a:r>
              <a:rPr lang="en-GB" dirty="0"/>
              <a:t>.</a:t>
            </a:r>
          </a:p>
          <a:p>
            <a:r>
              <a:rPr lang="en-GB" dirty="0"/>
              <a:t>An algorithm that improves the accuracy of its outputs or predictions over time is said to have learned to perform that task. (classification, regression, similarity learning for ranking and recommendation, ….)</a:t>
            </a:r>
          </a:p>
        </p:txBody>
      </p:sp>
    </p:spTree>
    <p:extLst>
      <p:ext uri="{BB962C8B-B14F-4D97-AF65-F5344CB8AC3E}">
        <p14:creationId xmlns:p14="http://schemas.microsoft.com/office/powerpoint/2010/main" val="908210454"/>
      </p:ext>
    </p:extLst>
  </p:cSld>
  <p:clrMapOvr>
    <a:masterClrMapping/>
  </p:clrMapOvr>
  <p:transition spd="slow">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B788-85F7-B8AD-E8F7-F7D5DCA5838F}"/>
              </a:ext>
            </a:extLst>
          </p:cNvPr>
          <p:cNvSpPr>
            <a:spLocks noGrp="1"/>
          </p:cNvSpPr>
          <p:nvPr>
            <p:ph type="title"/>
          </p:nvPr>
        </p:nvSpPr>
        <p:spPr/>
        <p:txBody>
          <a:bodyPr/>
          <a:lstStyle/>
          <a:p>
            <a:r>
              <a:rPr lang="en-GB" dirty="0"/>
              <a:t>NLP – ML as an advanced IT</a:t>
            </a:r>
          </a:p>
        </p:txBody>
      </p:sp>
      <p:sp>
        <p:nvSpPr>
          <p:cNvPr id="3" name="Text Placeholder 2">
            <a:extLst>
              <a:ext uri="{FF2B5EF4-FFF2-40B4-BE49-F238E27FC236}">
                <a16:creationId xmlns:a16="http://schemas.microsoft.com/office/drawing/2014/main" id="{85220A37-AE67-9B58-ABAC-84A05E998BBB}"/>
              </a:ext>
            </a:extLst>
          </p:cNvPr>
          <p:cNvSpPr>
            <a:spLocks noGrp="1"/>
          </p:cNvSpPr>
          <p:nvPr>
            <p:ph type="body" idx="1"/>
          </p:nvPr>
        </p:nvSpPr>
        <p:spPr>
          <a:xfrm>
            <a:off x="722313" y="2451101"/>
            <a:ext cx="7772400" cy="1955800"/>
          </a:xfrm>
        </p:spPr>
        <p:txBody>
          <a:bodyPr/>
          <a:lstStyle/>
          <a:p>
            <a:r>
              <a:rPr lang="en-GB" dirty="0">
                <a:hlinkClick r:id="rId2"/>
              </a:rPr>
              <a:t>http://mccormickml.com/2016/04/19/word2vec-tutorial-the-skip-gram-model/</a:t>
            </a:r>
            <a:endParaRPr lang="en-GB" dirty="0"/>
          </a:p>
          <a:p>
            <a:r>
              <a:rPr lang="en-GB" dirty="0">
                <a:hlinkClick r:id="rId3"/>
              </a:rPr>
              <a:t>https://towardsdatascience.com/a-gentle-introduction-to-calculating-the-tf-idf-values-9e391f8a13e5</a:t>
            </a:r>
            <a:endParaRPr lang="en-GB" dirty="0"/>
          </a:p>
          <a:p>
            <a:r>
              <a:rPr lang="en-GB" dirty="0"/>
              <a:t>Stanford cs224. NLP and word Embedding</a:t>
            </a:r>
          </a:p>
        </p:txBody>
      </p:sp>
    </p:spTree>
    <p:extLst>
      <p:ext uri="{BB962C8B-B14F-4D97-AF65-F5344CB8AC3E}">
        <p14:creationId xmlns:p14="http://schemas.microsoft.com/office/powerpoint/2010/main" val="213361086"/>
      </p:ext>
    </p:extLst>
  </p:cSld>
  <p:clrMapOvr>
    <a:masterClrMapping/>
  </p:clrMapOvr>
  <p:transition spd="slow">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DD1B-3029-710C-84B3-04374CC42FF6}"/>
              </a:ext>
            </a:extLst>
          </p:cNvPr>
          <p:cNvSpPr>
            <a:spLocks noGrp="1"/>
          </p:cNvSpPr>
          <p:nvPr>
            <p:ph type="title"/>
          </p:nvPr>
        </p:nvSpPr>
        <p:spPr/>
        <p:txBody>
          <a:bodyPr/>
          <a:lstStyle/>
          <a:p>
            <a:r>
              <a:rPr lang="en-GB" dirty="0"/>
              <a:t>What is NLP?</a:t>
            </a:r>
          </a:p>
        </p:txBody>
      </p:sp>
      <p:sp>
        <p:nvSpPr>
          <p:cNvPr id="3" name="Content Placeholder 2">
            <a:extLst>
              <a:ext uri="{FF2B5EF4-FFF2-40B4-BE49-F238E27FC236}">
                <a16:creationId xmlns:a16="http://schemas.microsoft.com/office/drawing/2014/main" id="{9178094A-9145-B5D6-1350-5012630F2407}"/>
              </a:ext>
            </a:extLst>
          </p:cNvPr>
          <p:cNvSpPr>
            <a:spLocks noGrp="1"/>
          </p:cNvSpPr>
          <p:nvPr>
            <p:ph idx="1"/>
          </p:nvPr>
        </p:nvSpPr>
        <p:spPr>
          <a:xfrm>
            <a:off x="464468" y="1628800"/>
            <a:ext cx="8215064" cy="3888432"/>
          </a:xfrm>
        </p:spPr>
        <p:txBody>
          <a:bodyPr/>
          <a:lstStyle/>
          <a:p>
            <a:r>
              <a:rPr lang="en-GB" b="0" i="0" dirty="0">
                <a:solidFill>
                  <a:srgbClr val="272727"/>
                </a:solidFill>
                <a:effectLst/>
                <a:latin typeface="Adelle W01 Regular"/>
              </a:rPr>
              <a:t>Natural language processing (NLP) is a field of machine learning in which machines learn to understand natural language as spoken and written by humans, instead of the data and numbers normally used to program computers. This allows machines to recognize language, understand it, and respond to it, as well as create new text and translate between languages. Natural language processing enables familiar technology like chatbots and digital assistants like Siri or Alexa.</a:t>
            </a:r>
            <a:endParaRPr lang="en-GB" dirty="0"/>
          </a:p>
        </p:txBody>
      </p:sp>
      <p:sp>
        <p:nvSpPr>
          <p:cNvPr id="4" name="Footer Placeholder 3">
            <a:extLst>
              <a:ext uri="{FF2B5EF4-FFF2-40B4-BE49-F238E27FC236}">
                <a16:creationId xmlns:a16="http://schemas.microsoft.com/office/drawing/2014/main" id="{BCA6E9FF-6D92-2168-5503-1C69E91C5355}"/>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1854782810"/>
      </p:ext>
    </p:extLst>
  </p:cSld>
  <p:clrMapOvr>
    <a:masterClrMapping/>
  </p:clrMapOvr>
  <p:transition spd="slow">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B4EB73-B010-F9BE-1F14-73B876C2C92F}"/>
              </a:ext>
            </a:extLst>
          </p:cNvPr>
          <p:cNvSpPr>
            <a:spLocks noGrp="1"/>
          </p:cNvSpPr>
          <p:nvPr>
            <p:ph type="title"/>
          </p:nvPr>
        </p:nvSpPr>
        <p:spPr>
          <a:xfrm>
            <a:off x="1331640" y="332656"/>
            <a:ext cx="7639000" cy="685800"/>
          </a:xfrm>
        </p:spPr>
        <p:txBody>
          <a:bodyPr/>
          <a:lstStyle/>
          <a:p>
            <a:r>
              <a:rPr lang="en-GB" dirty="0"/>
              <a:t>How machine learning used NLP? </a:t>
            </a:r>
          </a:p>
        </p:txBody>
      </p:sp>
      <p:sp>
        <p:nvSpPr>
          <p:cNvPr id="5" name="Content Placeholder 4">
            <a:extLst>
              <a:ext uri="{FF2B5EF4-FFF2-40B4-BE49-F238E27FC236}">
                <a16:creationId xmlns:a16="http://schemas.microsoft.com/office/drawing/2014/main" id="{3171C2C8-5725-E5F3-80A9-F9A737636401}"/>
              </a:ext>
            </a:extLst>
          </p:cNvPr>
          <p:cNvSpPr>
            <a:spLocks noGrp="1"/>
          </p:cNvSpPr>
          <p:nvPr>
            <p:ph idx="1"/>
          </p:nvPr>
        </p:nvSpPr>
        <p:spPr>
          <a:xfrm>
            <a:off x="1040532" y="2636912"/>
            <a:ext cx="7347892" cy="3240360"/>
          </a:xfrm>
        </p:spPr>
        <p:txBody>
          <a:bodyPr/>
          <a:lstStyle/>
          <a:p>
            <a:r>
              <a:rPr lang="en-GB" b="1" i="0" dirty="0">
                <a:solidFill>
                  <a:srgbClr val="FF0000"/>
                </a:solidFill>
                <a:effectLst/>
                <a:latin typeface="Arial" panose="020B0604020202020204" pitchFamily="34" charset="0"/>
              </a:rPr>
              <a:t>Advanced Representation Models</a:t>
            </a:r>
          </a:p>
          <a:p>
            <a:pPr marL="1103312" lvl="1" indent="-342900"/>
            <a:r>
              <a:rPr lang="en-GB" sz="2400" b="1" dirty="0">
                <a:solidFill>
                  <a:srgbClr val="111111"/>
                </a:solidFill>
                <a:latin typeface="Arial" panose="020B0604020202020204" pitchFamily="34" charset="0"/>
                <a:hlinkClick r:id="rId2">
                  <a:extLst>
                    <a:ext uri="{A12FA001-AC4F-418D-AE19-62706E023703}">
                      <ahyp:hlinkClr xmlns:ahyp="http://schemas.microsoft.com/office/drawing/2018/hyperlinkcolor" val="tx"/>
                    </a:ext>
                  </a:extLst>
                </a:hlinkClick>
              </a:rPr>
              <a:t>word embedding</a:t>
            </a:r>
            <a:r>
              <a:rPr lang="en-GB" sz="2400" b="1" dirty="0">
                <a:solidFill>
                  <a:srgbClr val="111111"/>
                </a:solidFill>
                <a:latin typeface="Arial" panose="020B0604020202020204" pitchFamily="34" charset="0"/>
              </a:rPr>
              <a:t> (</a:t>
            </a:r>
            <a:r>
              <a:rPr lang="en-GB" sz="2400" dirty="0">
                <a:solidFill>
                  <a:srgbClr val="111111"/>
                </a:solidFill>
                <a:latin typeface="Arial" panose="020B0604020202020204" pitchFamily="34" charset="0"/>
              </a:rPr>
              <a:t>in 2013)</a:t>
            </a:r>
          </a:p>
          <a:p>
            <a:pPr marL="1103312" lvl="1" indent="-342900"/>
            <a:r>
              <a:rPr lang="en-GB" sz="2400" b="1" dirty="0">
                <a:solidFill>
                  <a:srgbClr val="111111"/>
                </a:solidFill>
                <a:latin typeface="Arial" panose="020B0604020202020204" pitchFamily="34" charset="0"/>
                <a:hlinkClick r:id="rId3">
                  <a:extLst>
                    <a:ext uri="{A12FA001-AC4F-418D-AE19-62706E023703}">
                      <ahyp:hlinkClr xmlns:ahyp="http://schemas.microsoft.com/office/drawing/2018/hyperlinkcolor" val="tx"/>
                    </a:ext>
                  </a:extLst>
                </a:hlinkClick>
              </a:rPr>
              <a:t>language models</a:t>
            </a:r>
            <a:r>
              <a:rPr lang="en-GB" sz="2400" b="1" dirty="0">
                <a:solidFill>
                  <a:srgbClr val="111111"/>
                </a:solidFill>
                <a:latin typeface="Arial" panose="020B0604020202020204" pitchFamily="34" charset="0"/>
              </a:rPr>
              <a:t> (</a:t>
            </a:r>
            <a:r>
              <a:rPr lang="en-GB" sz="2400" dirty="0">
                <a:solidFill>
                  <a:srgbClr val="111111"/>
                </a:solidFill>
                <a:latin typeface="Arial" panose="020B0604020202020204" pitchFamily="34" charset="0"/>
              </a:rPr>
              <a:t>in 2018): Bert, GTP2/3,</a:t>
            </a:r>
          </a:p>
          <a:p>
            <a:pPr lvl="1"/>
            <a:endParaRPr lang="en-GB" dirty="0"/>
          </a:p>
        </p:txBody>
      </p:sp>
      <p:sp>
        <p:nvSpPr>
          <p:cNvPr id="2" name="Footer Placeholder 1">
            <a:extLst>
              <a:ext uri="{FF2B5EF4-FFF2-40B4-BE49-F238E27FC236}">
                <a16:creationId xmlns:a16="http://schemas.microsoft.com/office/drawing/2014/main" id="{9DE18A08-1D7F-809D-CB74-D3E21076E793}"/>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3873633700"/>
      </p:ext>
    </p:extLst>
  </p:cSld>
  <p:clrMapOvr>
    <a:masterClrMapping/>
  </p:clrMapOvr>
  <p:transition spd="slow">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46D47B-6F3C-90F2-6F88-C3F3E2428094}"/>
              </a:ext>
            </a:extLst>
          </p:cNvPr>
          <p:cNvSpPr>
            <a:spLocks noGrp="1"/>
          </p:cNvSpPr>
          <p:nvPr>
            <p:ph type="title"/>
          </p:nvPr>
        </p:nvSpPr>
        <p:spPr/>
        <p:txBody>
          <a:bodyPr/>
          <a:lstStyle/>
          <a:p>
            <a:r>
              <a:rPr lang="en-GB" dirty="0"/>
              <a:t>Word Embedding</a:t>
            </a:r>
          </a:p>
        </p:txBody>
      </p:sp>
      <p:sp>
        <p:nvSpPr>
          <p:cNvPr id="6" name="Text Placeholder 5">
            <a:extLst>
              <a:ext uri="{FF2B5EF4-FFF2-40B4-BE49-F238E27FC236}">
                <a16:creationId xmlns:a16="http://schemas.microsoft.com/office/drawing/2014/main" id="{D54E61E1-AFF1-ED7F-86A3-9ED5A7558C08}"/>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4140B5D7-D82A-C974-22B1-97A7119051C3}"/>
              </a:ext>
            </a:extLst>
          </p:cNvPr>
          <p:cNvSpPr>
            <a:spLocks noGrp="1"/>
          </p:cNvSpPr>
          <p:nvPr>
            <p:ph type="ftr" sz="quarter" idx="4294967295"/>
          </p:nvPr>
        </p:nvSpPr>
        <p:spPr>
          <a:xfrm>
            <a:off x="0" y="6308725"/>
            <a:ext cx="2952750" cy="365125"/>
          </a:xfrm>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1715601964"/>
      </p:ext>
    </p:extLst>
  </p:cSld>
  <p:clrMapOvr>
    <a:masterClrMapping/>
  </p:clrMapOvr>
  <p:transition spd="slow">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7874E-83B0-30E8-D89D-5C18490AA05C}"/>
              </a:ext>
            </a:extLst>
          </p:cNvPr>
          <p:cNvSpPr>
            <a:spLocks noGrp="1"/>
          </p:cNvSpPr>
          <p:nvPr>
            <p:ph type="title"/>
          </p:nvPr>
        </p:nvSpPr>
        <p:spPr/>
        <p:txBody>
          <a:bodyPr/>
          <a:lstStyle/>
          <a:p>
            <a:r>
              <a:rPr lang="en-GB" dirty="0"/>
              <a:t>Word Embedding</a:t>
            </a:r>
          </a:p>
        </p:txBody>
      </p:sp>
      <p:sp>
        <p:nvSpPr>
          <p:cNvPr id="4" name="Content Placeholder 3">
            <a:extLst>
              <a:ext uri="{FF2B5EF4-FFF2-40B4-BE49-F238E27FC236}">
                <a16:creationId xmlns:a16="http://schemas.microsoft.com/office/drawing/2014/main" id="{4033A71C-D222-E3C2-C5B9-C2D7742077B8}"/>
              </a:ext>
            </a:extLst>
          </p:cNvPr>
          <p:cNvSpPr>
            <a:spLocks noGrp="1"/>
          </p:cNvSpPr>
          <p:nvPr>
            <p:ph idx="1"/>
          </p:nvPr>
        </p:nvSpPr>
        <p:spPr>
          <a:xfrm>
            <a:off x="323528" y="1484784"/>
            <a:ext cx="5474856" cy="4680520"/>
          </a:xfrm>
        </p:spPr>
        <p:txBody>
          <a:bodyPr/>
          <a:lstStyle/>
          <a:p>
            <a:r>
              <a:rPr lang="en-GB" b="0" i="0" dirty="0">
                <a:solidFill>
                  <a:srgbClr val="000000"/>
                </a:solidFill>
                <a:effectLst/>
                <a:latin typeface="Lora" pitchFamily="2" charset="0"/>
              </a:rPr>
              <a:t>A representation of words, typically in the form of a </a:t>
            </a:r>
            <a:r>
              <a:rPr lang="en-GB" b="0" i="0" dirty="0">
                <a:solidFill>
                  <a:srgbClr val="FF0000"/>
                </a:solidFill>
                <a:effectLst/>
                <a:latin typeface="Lora" pitchFamily="2" charset="0"/>
              </a:rPr>
              <a:t>real-valued vector </a:t>
            </a:r>
            <a:r>
              <a:rPr lang="en-GB" b="0" i="0" dirty="0">
                <a:solidFill>
                  <a:srgbClr val="000000"/>
                </a:solidFill>
                <a:effectLst/>
                <a:latin typeface="Lora" pitchFamily="2" charset="0"/>
              </a:rPr>
              <a:t>that encodes the </a:t>
            </a:r>
            <a:r>
              <a:rPr lang="en-GB" b="1" i="0" dirty="0">
                <a:solidFill>
                  <a:srgbClr val="00B050"/>
                </a:solidFill>
                <a:effectLst/>
                <a:latin typeface="Lora" pitchFamily="2" charset="0"/>
              </a:rPr>
              <a:t>meaning</a:t>
            </a:r>
            <a:r>
              <a:rPr lang="en-GB" b="0" i="0" dirty="0">
                <a:solidFill>
                  <a:srgbClr val="000000"/>
                </a:solidFill>
                <a:effectLst/>
                <a:latin typeface="Lora" pitchFamily="2" charset="0"/>
              </a:rPr>
              <a:t> of the word such that the words that are </a:t>
            </a:r>
            <a:r>
              <a:rPr lang="en-GB" b="1" i="0" dirty="0">
                <a:solidFill>
                  <a:srgbClr val="000000"/>
                </a:solidFill>
                <a:effectLst/>
                <a:latin typeface="Lora" pitchFamily="2" charset="0"/>
              </a:rPr>
              <a:t>similar in meaning will be closer in the vector space</a:t>
            </a:r>
            <a:r>
              <a:rPr lang="en-GB" b="0" i="0" dirty="0">
                <a:solidFill>
                  <a:srgbClr val="000000"/>
                </a:solidFill>
                <a:effectLst/>
                <a:latin typeface="Lora" pitchFamily="2" charset="0"/>
              </a:rPr>
              <a:t>.</a:t>
            </a:r>
          </a:p>
          <a:p>
            <a:r>
              <a:rPr lang="en-GB" dirty="0">
                <a:solidFill>
                  <a:srgbClr val="000000"/>
                </a:solidFill>
                <a:latin typeface="Lora" pitchFamily="2" charset="0"/>
              </a:rPr>
              <a:t>Typical method is </a:t>
            </a:r>
            <a:r>
              <a:rPr lang="en-GB" b="1" dirty="0">
                <a:solidFill>
                  <a:srgbClr val="000000"/>
                </a:solidFill>
                <a:latin typeface="Lora" pitchFamily="2" charset="0"/>
              </a:rPr>
              <a:t>Word2Vec</a:t>
            </a:r>
            <a:r>
              <a:rPr lang="en-GB" dirty="0">
                <a:solidFill>
                  <a:srgbClr val="000000"/>
                </a:solidFill>
                <a:latin typeface="Lora" pitchFamily="2" charset="0"/>
              </a:rPr>
              <a:t>. </a:t>
            </a:r>
          </a:p>
          <a:p>
            <a:r>
              <a:rPr lang="en-GB" dirty="0">
                <a:solidFill>
                  <a:srgbClr val="000000"/>
                </a:solidFill>
                <a:latin typeface="Lora" pitchFamily="2" charset="0"/>
              </a:rPr>
              <a:t>Software: </a:t>
            </a:r>
            <a:r>
              <a:rPr lang="en-GB" b="0" i="0" dirty="0" err="1">
                <a:solidFill>
                  <a:srgbClr val="000000"/>
                </a:solidFill>
                <a:effectLst/>
                <a:latin typeface="Lora" pitchFamily="2" charset="0"/>
              </a:rPr>
              <a:t>Mikolov's</a:t>
            </a:r>
            <a:r>
              <a:rPr lang="en-GB" b="0" i="0" dirty="0">
                <a:solidFill>
                  <a:srgbClr val="000000"/>
                </a:solidFill>
                <a:effectLst/>
                <a:latin typeface="Lora" pitchFamily="2" charset="0"/>
              </a:rPr>
              <a:t> </a:t>
            </a:r>
            <a:r>
              <a:rPr lang="en-GB" b="0" i="0" u="none" strike="noStrike" dirty="0">
                <a:solidFill>
                  <a:srgbClr val="40BBE1"/>
                </a:solidFill>
                <a:effectLst/>
                <a:latin typeface="Lora" pitchFamily="2" charset="0"/>
                <a:hlinkClick r:id="rId2"/>
              </a:rPr>
              <a:t>Word2vec</a:t>
            </a:r>
            <a:r>
              <a:rPr lang="en-GB" u="none" strike="noStrike" dirty="0">
                <a:solidFill>
                  <a:srgbClr val="000000"/>
                </a:solidFill>
                <a:latin typeface="Lora" pitchFamily="2" charset="0"/>
              </a:rPr>
              <a:t>, </a:t>
            </a:r>
            <a:r>
              <a:rPr lang="en-GB" b="0" i="0" dirty="0">
                <a:solidFill>
                  <a:srgbClr val="000000"/>
                </a:solidFill>
                <a:effectLst/>
                <a:latin typeface="Lora" pitchFamily="2" charset="0"/>
              </a:rPr>
              <a:t>Stanford University's </a:t>
            </a:r>
            <a:r>
              <a:rPr lang="en-GB" b="0" i="0" u="none" strike="noStrike" dirty="0" err="1">
                <a:solidFill>
                  <a:srgbClr val="40BBE1"/>
                </a:solidFill>
                <a:effectLst/>
                <a:latin typeface="Lora" pitchFamily="2" charset="0"/>
                <a:hlinkClick r:id="rId3"/>
              </a:rPr>
              <a:t>GloVe</a:t>
            </a:r>
            <a:r>
              <a:rPr lang="en-GB" u="none" strike="noStrike" dirty="0">
                <a:solidFill>
                  <a:srgbClr val="000000"/>
                </a:solidFill>
                <a:latin typeface="Lora" pitchFamily="2" charset="0"/>
              </a:rPr>
              <a:t>, </a:t>
            </a:r>
            <a:r>
              <a:rPr lang="en-GB" b="0" i="0" dirty="0" err="1">
                <a:solidFill>
                  <a:srgbClr val="000000"/>
                </a:solidFill>
                <a:effectLst/>
                <a:latin typeface="Lora" pitchFamily="2" charset="0"/>
              </a:rPr>
              <a:t>AllenNLP’s</a:t>
            </a:r>
            <a:r>
              <a:rPr lang="en-GB" b="0" i="0" dirty="0">
                <a:solidFill>
                  <a:srgbClr val="000000"/>
                </a:solidFill>
                <a:effectLst/>
                <a:latin typeface="Lora" pitchFamily="2" charset="0"/>
              </a:rPr>
              <a:t> </a:t>
            </a:r>
            <a:r>
              <a:rPr lang="en-GB" b="0" i="0" u="none" strike="noStrike" dirty="0" err="1">
                <a:solidFill>
                  <a:srgbClr val="1559B5"/>
                </a:solidFill>
                <a:effectLst/>
                <a:latin typeface="Lora" pitchFamily="2" charset="0"/>
                <a:hlinkClick r:id="rId4"/>
              </a:rPr>
              <a:t>ELMo</a:t>
            </a:r>
            <a:r>
              <a:rPr lang="en-GB" b="0" i="0" dirty="0">
                <a:solidFill>
                  <a:srgbClr val="000000"/>
                </a:solidFill>
                <a:effectLst/>
                <a:latin typeface="Lora" pitchFamily="2" charset="0"/>
              </a:rPr>
              <a:t>,</a:t>
            </a:r>
            <a:r>
              <a:rPr lang="en-GB" b="0" i="0" baseline="30000" dirty="0">
                <a:solidFill>
                  <a:srgbClr val="1559B5"/>
                </a:solidFill>
                <a:effectLst/>
                <a:latin typeface="Lora" pitchFamily="2" charset="0"/>
              </a:rPr>
              <a:t> </a:t>
            </a:r>
            <a:r>
              <a:rPr lang="en-GB" b="0" i="0" u="none" strike="noStrike" dirty="0">
                <a:solidFill>
                  <a:srgbClr val="1559B5"/>
                </a:solidFill>
                <a:effectLst/>
                <a:latin typeface="Lora" pitchFamily="2" charset="0"/>
                <a:hlinkClick r:id="rId5"/>
              </a:rPr>
              <a:t>BERT</a:t>
            </a:r>
            <a:r>
              <a:rPr lang="en-GB" b="0" i="0" dirty="0">
                <a:solidFill>
                  <a:srgbClr val="000000"/>
                </a:solidFill>
                <a:effectLst/>
                <a:latin typeface="Lora" pitchFamily="2" charset="0"/>
              </a:rPr>
              <a:t>,</a:t>
            </a:r>
            <a:r>
              <a:rPr lang="en-GB" b="0" i="0" baseline="30000" dirty="0">
                <a:solidFill>
                  <a:srgbClr val="1559B5"/>
                </a:solidFill>
                <a:effectLst/>
                <a:latin typeface="Lora" pitchFamily="2" charset="0"/>
              </a:rPr>
              <a:t> </a:t>
            </a:r>
            <a:r>
              <a:rPr lang="en-GB" b="0" i="0" u="none" strike="noStrike" dirty="0" err="1">
                <a:solidFill>
                  <a:srgbClr val="1559B5"/>
                </a:solidFill>
                <a:effectLst/>
                <a:latin typeface="Lora" pitchFamily="2" charset="0"/>
                <a:hlinkClick r:id="rId6"/>
              </a:rPr>
              <a:t>fastText</a:t>
            </a:r>
            <a:r>
              <a:rPr lang="en-GB" b="0" i="0" dirty="0">
                <a:solidFill>
                  <a:srgbClr val="000000"/>
                </a:solidFill>
                <a:effectLst/>
                <a:latin typeface="Lora" pitchFamily="2" charset="0"/>
              </a:rPr>
              <a:t>,</a:t>
            </a:r>
          </a:p>
          <a:p>
            <a:endParaRPr lang="en-GB" dirty="0"/>
          </a:p>
        </p:txBody>
      </p:sp>
      <p:sp>
        <p:nvSpPr>
          <p:cNvPr id="3" name="Footer Placeholder 2">
            <a:extLst>
              <a:ext uri="{FF2B5EF4-FFF2-40B4-BE49-F238E27FC236}">
                <a16:creationId xmlns:a16="http://schemas.microsoft.com/office/drawing/2014/main" id="{6AE93CAA-1CEB-31A9-9737-CE115CB3B641}"/>
              </a:ext>
            </a:extLst>
          </p:cNvPr>
          <p:cNvSpPr>
            <a:spLocks noGrp="1"/>
          </p:cNvSpPr>
          <p:nvPr>
            <p:ph type="ftr" sz="quarter" idx="11"/>
          </p:nvPr>
        </p:nvSpPr>
        <p:spPr/>
        <p:txBody>
          <a:bodyPr/>
          <a:lstStyle/>
          <a:p>
            <a:pPr algn="l"/>
            <a:r>
              <a:rPr lang="en-GB" dirty="0"/>
              <a:t>CIS041-3 Advanced Information Technology</a:t>
            </a:r>
            <a:endParaRPr lang="en-US" dirty="0"/>
          </a:p>
        </p:txBody>
      </p:sp>
      <p:pic>
        <p:nvPicPr>
          <p:cNvPr id="6" name="Picture 5">
            <a:extLst>
              <a:ext uri="{FF2B5EF4-FFF2-40B4-BE49-F238E27FC236}">
                <a16:creationId xmlns:a16="http://schemas.microsoft.com/office/drawing/2014/main" id="{46EF80B3-FD32-7C46-5C39-65CD4BB44B89}"/>
              </a:ext>
            </a:extLst>
          </p:cNvPr>
          <p:cNvPicPr>
            <a:picLocks noChangeAspect="1"/>
          </p:cNvPicPr>
          <p:nvPr/>
        </p:nvPicPr>
        <p:blipFill>
          <a:blip r:embed="rId7"/>
          <a:stretch>
            <a:fillRect/>
          </a:stretch>
        </p:blipFill>
        <p:spPr>
          <a:xfrm>
            <a:off x="5508104" y="2204864"/>
            <a:ext cx="3410426" cy="2924583"/>
          </a:xfrm>
          <a:prstGeom prst="rect">
            <a:avLst/>
          </a:prstGeom>
        </p:spPr>
      </p:pic>
    </p:spTree>
    <p:extLst>
      <p:ext uri="{BB962C8B-B14F-4D97-AF65-F5344CB8AC3E}">
        <p14:creationId xmlns:p14="http://schemas.microsoft.com/office/powerpoint/2010/main" val="4223419324"/>
      </p:ext>
    </p:extLst>
  </p:cSld>
  <p:clrMapOvr>
    <a:masterClrMapping/>
  </p:clrMapOvr>
  <p:transition spd="slow">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2E6EE-59D7-E15F-16FA-E252BF43C3FA}"/>
              </a:ext>
            </a:extLst>
          </p:cNvPr>
          <p:cNvSpPr>
            <a:spLocks noGrp="1"/>
          </p:cNvSpPr>
          <p:nvPr>
            <p:ph type="title"/>
          </p:nvPr>
        </p:nvSpPr>
        <p:spPr/>
        <p:txBody>
          <a:bodyPr/>
          <a:lstStyle/>
          <a:p>
            <a:r>
              <a:rPr lang="en-GB" dirty="0"/>
              <a:t>Word2vec</a:t>
            </a:r>
          </a:p>
        </p:txBody>
      </p:sp>
      <p:sp>
        <p:nvSpPr>
          <p:cNvPr id="3" name="Content Placeholder 2">
            <a:extLst>
              <a:ext uri="{FF2B5EF4-FFF2-40B4-BE49-F238E27FC236}">
                <a16:creationId xmlns:a16="http://schemas.microsoft.com/office/drawing/2014/main" id="{E9E1F198-6C32-101F-2C56-291EDEEC6DF6}"/>
              </a:ext>
            </a:extLst>
          </p:cNvPr>
          <p:cNvSpPr>
            <a:spLocks noGrp="1"/>
          </p:cNvSpPr>
          <p:nvPr>
            <p:ph idx="1"/>
          </p:nvPr>
        </p:nvSpPr>
        <p:spPr>
          <a:xfrm>
            <a:off x="395536" y="1484785"/>
            <a:ext cx="8215064" cy="4824536"/>
          </a:xfrm>
        </p:spPr>
        <p:txBody>
          <a:bodyPr/>
          <a:lstStyle/>
          <a:p>
            <a:r>
              <a:rPr lang="en-GB" sz="2000" dirty="0">
                <a:solidFill>
                  <a:srgbClr val="000000"/>
                </a:solidFill>
                <a:latin typeface="Lora" pitchFamily="2" charset="0"/>
                <a:hlinkClick r:id="rId2"/>
              </a:rPr>
              <a:t>Published 2013</a:t>
            </a:r>
            <a:r>
              <a:rPr lang="en-GB" sz="2000" dirty="0">
                <a:solidFill>
                  <a:srgbClr val="000000"/>
                </a:solidFill>
                <a:latin typeface="Lora" pitchFamily="2" charset="0"/>
              </a:rPr>
              <a:t>,</a:t>
            </a:r>
            <a:r>
              <a:rPr lang="da-DK" sz="2000" b="0" i="0" dirty="0">
                <a:solidFill>
                  <a:srgbClr val="292929"/>
                </a:solidFill>
                <a:effectLst/>
                <a:latin typeface="source-serif-pro"/>
              </a:rPr>
              <a:t> Mikolov et al. At </a:t>
            </a:r>
            <a:r>
              <a:rPr lang="da-DK" sz="2000" b="0" i="0" dirty="0">
                <a:solidFill>
                  <a:srgbClr val="292929"/>
                </a:solidFill>
                <a:effectLst/>
                <a:latin typeface="source-serif-pro"/>
                <a:hlinkClick r:id="rId2"/>
              </a:rPr>
              <a:t>Google</a:t>
            </a:r>
            <a:r>
              <a:rPr lang="da-DK" sz="2000" b="0" i="0" dirty="0">
                <a:solidFill>
                  <a:srgbClr val="292929"/>
                </a:solidFill>
                <a:effectLst/>
                <a:latin typeface="source-serif-pro"/>
              </a:rPr>
              <a:t> </a:t>
            </a:r>
          </a:p>
          <a:p>
            <a:pPr marL="0" indent="0">
              <a:buNone/>
            </a:pPr>
            <a:r>
              <a:rPr lang="da-DK" sz="2000" b="0" i="0" dirty="0">
                <a:solidFill>
                  <a:srgbClr val="292929"/>
                </a:solidFill>
                <a:effectLst/>
                <a:latin typeface="source-serif-pro"/>
              </a:rPr>
              <a:t>  </a:t>
            </a:r>
            <a:r>
              <a:rPr lang="en-GB" sz="1600" dirty="0">
                <a:solidFill>
                  <a:srgbClr val="000000"/>
                </a:solidFill>
                <a:latin typeface="Lora" pitchFamily="2" charset="0"/>
              </a:rPr>
              <a:t>(</a:t>
            </a:r>
            <a:r>
              <a:rPr lang="en-GB" sz="1600" dirty="0">
                <a:solidFill>
                  <a:srgbClr val="000000"/>
                </a:solidFill>
                <a:latin typeface="Lora" pitchFamily="2" charset="0"/>
                <a:hlinkClick r:id="rId3"/>
              </a:rPr>
              <a:t>https://arxiv.org/pdf/1312.5542.pdf</a:t>
            </a:r>
            <a:r>
              <a:rPr lang="en-GB" sz="1600" dirty="0">
                <a:solidFill>
                  <a:srgbClr val="000000"/>
                </a:solidFill>
                <a:latin typeface="Lora" pitchFamily="2" charset="0"/>
              </a:rPr>
              <a:t>,  </a:t>
            </a:r>
            <a:r>
              <a:rPr lang="en-GB" sz="1600" dirty="0">
                <a:solidFill>
                  <a:srgbClr val="000000"/>
                </a:solidFill>
                <a:latin typeface="Lora" pitchFamily="2" charset="0"/>
                <a:hlinkClick r:id="rId4"/>
              </a:rPr>
              <a:t>https://arxiv.org/pdf/1309.4168v1.pdf</a:t>
            </a:r>
            <a:r>
              <a:rPr lang="en-GB" sz="1600" dirty="0">
                <a:solidFill>
                  <a:srgbClr val="000000"/>
                </a:solidFill>
                <a:latin typeface="Lora" pitchFamily="2" charset="0"/>
              </a:rPr>
              <a:t>)</a:t>
            </a:r>
          </a:p>
          <a:p>
            <a:r>
              <a:rPr lang="en-GB" b="1" dirty="0">
                <a:solidFill>
                  <a:schemeClr val="tx1"/>
                </a:solidFill>
                <a:latin typeface="Lora" pitchFamily="2" charset="0"/>
              </a:rPr>
              <a:t>Two layer neural networks</a:t>
            </a:r>
          </a:p>
          <a:p>
            <a:r>
              <a:rPr lang="en-GB" dirty="0">
                <a:solidFill>
                  <a:srgbClr val="000000"/>
                </a:solidFill>
                <a:latin typeface="Lora" pitchFamily="2" charset="0"/>
              </a:rPr>
              <a:t>Once trained, </a:t>
            </a:r>
            <a:r>
              <a:rPr lang="en-GB" b="0" i="0" dirty="0">
                <a:solidFill>
                  <a:srgbClr val="000000"/>
                </a:solidFill>
                <a:effectLst/>
                <a:latin typeface="Lora" pitchFamily="2" charset="0"/>
              </a:rPr>
              <a:t>can detect </a:t>
            </a:r>
            <a:r>
              <a:rPr lang="en-GB" b="0" i="0" u="none" strike="noStrike" dirty="0">
                <a:solidFill>
                  <a:srgbClr val="1559B5"/>
                </a:solidFill>
                <a:effectLst/>
                <a:latin typeface="Lora" pitchFamily="2" charset="0"/>
                <a:hlinkClick r:id="rId5"/>
              </a:rPr>
              <a:t>synonymous</a:t>
            </a:r>
            <a:r>
              <a:rPr lang="en-GB" b="0" i="0" dirty="0">
                <a:solidFill>
                  <a:srgbClr val="000000"/>
                </a:solidFill>
                <a:effectLst/>
                <a:latin typeface="Lora" pitchFamily="2" charset="0"/>
              </a:rPr>
              <a:t> words or suggest additional words for a partial sentence.</a:t>
            </a:r>
          </a:p>
          <a:p>
            <a:r>
              <a:rPr lang="en-GB" dirty="0">
                <a:solidFill>
                  <a:srgbClr val="111111"/>
                </a:solidFill>
                <a:latin typeface="Arial" panose="020B0604020202020204" pitchFamily="34" charset="0"/>
              </a:rPr>
              <a:t>Word2vec represents changed the word embedding to “</a:t>
            </a:r>
            <a:r>
              <a:rPr lang="en-GB" b="0" i="0" dirty="0">
                <a:solidFill>
                  <a:srgbClr val="292929"/>
                </a:solidFill>
                <a:effectLst/>
                <a:latin typeface="source-serif-pro"/>
              </a:rPr>
              <a:t>the weights of a neural network that are adjusted to minimize some loss, depending on the task. </a:t>
            </a:r>
          </a:p>
          <a:p>
            <a:r>
              <a:rPr lang="en-GB" b="1" i="0" dirty="0">
                <a:solidFill>
                  <a:srgbClr val="292929"/>
                </a:solidFill>
                <a:effectLst/>
                <a:latin typeface="source-serif-pro"/>
              </a:rPr>
              <a:t>Embedding had become a neural network algorithm.</a:t>
            </a:r>
            <a:endParaRPr lang="en-GB" b="0" i="0" dirty="0">
              <a:solidFill>
                <a:srgbClr val="000000"/>
              </a:solidFill>
              <a:effectLst/>
              <a:latin typeface="Lora" pitchFamily="2" charset="0"/>
            </a:endParaRPr>
          </a:p>
          <a:p>
            <a:endParaRPr lang="en-GB" dirty="0"/>
          </a:p>
        </p:txBody>
      </p:sp>
      <p:sp>
        <p:nvSpPr>
          <p:cNvPr id="4" name="Footer Placeholder 3">
            <a:extLst>
              <a:ext uri="{FF2B5EF4-FFF2-40B4-BE49-F238E27FC236}">
                <a16:creationId xmlns:a16="http://schemas.microsoft.com/office/drawing/2014/main" id="{9AC41637-7468-167C-0BB5-545E136946DC}"/>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898492173"/>
      </p:ext>
    </p:extLst>
  </p:cSld>
  <p:clrMapOvr>
    <a:masterClrMapping/>
  </p:clrMapOvr>
  <p:transition spd="slow">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68CBA-CDDC-4CA3-3BAD-992AE1B6523B}"/>
              </a:ext>
            </a:extLst>
          </p:cNvPr>
          <p:cNvSpPr>
            <a:spLocks noGrp="1"/>
          </p:cNvSpPr>
          <p:nvPr>
            <p:ph type="title"/>
          </p:nvPr>
        </p:nvSpPr>
        <p:spPr/>
        <p:txBody>
          <a:bodyPr/>
          <a:lstStyle/>
          <a:p>
            <a:r>
              <a:rPr lang="en-GB" dirty="0"/>
              <a:t>Examples</a:t>
            </a:r>
          </a:p>
        </p:txBody>
      </p:sp>
      <p:sp>
        <p:nvSpPr>
          <p:cNvPr id="3" name="Content Placeholder 2">
            <a:extLst>
              <a:ext uri="{FF2B5EF4-FFF2-40B4-BE49-F238E27FC236}">
                <a16:creationId xmlns:a16="http://schemas.microsoft.com/office/drawing/2014/main" id="{E0E72EA5-F207-AC44-D7A2-07D3EFD1199A}"/>
              </a:ext>
            </a:extLst>
          </p:cNvPr>
          <p:cNvSpPr>
            <a:spLocks noGrp="1"/>
          </p:cNvSpPr>
          <p:nvPr>
            <p:ph idx="1"/>
          </p:nvPr>
        </p:nvSpPr>
        <p:spPr>
          <a:xfrm>
            <a:off x="177668" y="2729997"/>
            <a:ext cx="8639116" cy="1584176"/>
          </a:xfrm>
        </p:spPr>
        <p:txBody>
          <a:bodyPr/>
          <a:lstStyle/>
          <a:p>
            <a:pPr marL="0" indent="0">
              <a:buNone/>
            </a:pPr>
            <a:r>
              <a:rPr lang="en-GB" b="0" i="0" dirty="0">
                <a:solidFill>
                  <a:srgbClr val="222222"/>
                </a:solidFill>
                <a:effectLst/>
                <a:latin typeface="Helvetica" panose="020B0604020202020204" pitchFamily="34" charset="0"/>
              </a:rPr>
              <a:t> “king” (</a:t>
            </a:r>
            <a:r>
              <a:rPr lang="en-GB" b="0" i="0" dirty="0" err="1">
                <a:solidFill>
                  <a:srgbClr val="222222"/>
                </a:solidFill>
                <a:effectLst/>
                <a:latin typeface="Helvetica" panose="020B0604020202020204" pitchFamily="34" charset="0"/>
              </a:rPr>
              <a:t>GloVe</a:t>
            </a:r>
            <a:r>
              <a:rPr lang="en-GB" b="0" i="0" dirty="0">
                <a:solidFill>
                  <a:srgbClr val="222222"/>
                </a:solidFill>
                <a:effectLst/>
                <a:latin typeface="Helvetica" panose="020B0604020202020204" pitchFamily="34" charset="0"/>
              </a:rPr>
              <a:t> vector trained on Wikipedia):</a:t>
            </a:r>
          </a:p>
          <a:p>
            <a:pPr marL="0" indent="0">
              <a:buNone/>
            </a:pPr>
            <a:r>
              <a:rPr lang="en-GB" sz="1400" dirty="0"/>
              <a:t>[ 0.50451 , 0.68607 , -0.59517 , -0.022801, 0.60046 , -0.13498 , -0.08813 , 0.47377 , -0.61798 , -0.31012 , -0.076666, 1.493 , -0.034189, -0.98173 , 0.68229 , 0.81722 , -0.51874 , -0.31503 , -0.55809 , 0.66421 , 0.1961 , -0.13495 , -0.11476 , -0.30344 , 0.41177 , -2.223 , -1.0756 , -1.0783 , -0.34354 , 0.33505 , 1.9927 , -0.04234 , -0.64319 , 0.71125 , 0.49159 , 0.16754 , 0.34344 , -0.25663 , -0.8523 , 0.1661 , 0.40102 , 1.1685 , -1.0137 , -0.21585 , -0.15155 , 0.78321 , -0.91241 , -1.6106 , -0.64426 , -0.51042 ]</a:t>
            </a:r>
          </a:p>
        </p:txBody>
      </p:sp>
      <p:sp>
        <p:nvSpPr>
          <p:cNvPr id="4" name="Footer Placeholder 3">
            <a:extLst>
              <a:ext uri="{FF2B5EF4-FFF2-40B4-BE49-F238E27FC236}">
                <a16:creationId xmlns:a16="http://schemas.microsoft.com/office/drawing/2014/main" id="{270C0342-F712-3B81-09B8-2FEBDA4C6599}"/>
              </a:ext>
            </a:extLst>
          </p:cNvPr>
          <p:cNvSpPr>
            <a:spLocks noGrp="1"/>
          </p:cNvSpPr>
          <p:nvPr>
            <p:ph type="ftr" sz="quarter" idx="11"/>
          </p:nvPr>
        </p:nvSpPr>
        <p:spPr/>
        <p:txBody>
          <a:bodyPr/>
          <a:lstStyle/>
          <a:p>
            <a:pPr algn="l"/>
            <a:r>
              <a:rPr lang="en-GB"/>
              <a:t>CIS041-3 Advanced Information Technology</a:t>
            </a:r>
            <a:endParaRPr lang="en-US" dirty="0"/>
          </a:p>
        </p:txBody>
      </p:sp>
      <p:pic>
        <p:nvPicPr>
          <p:cNvPr id="5" name="Picture 4">
            <a:extLst>
              <a:ext uri="{FF2B5EF4-FFF2-40B4-BE49-F238E27FC236}">
                <a16:creationId xmlns:a16="http://schemas.microsoft.com/office/drawing/2014/main" id="{B1CDB50B-06CD-04E9-C9B2-FE745FD94C1B}"/>
              </a:ext>
            </a:extLst>
          </p:cNvPr>
          <p:cNvPicPr>
            <a:picLocks noChangeAspect="1"/>
          </p:cNvPicPr>
          <p:nvPr/>
        </p:nvPicPr>
        <p:blipFill>
          <a:blip r:embed="rId2"/>
          <a:stretch>
            <a:fillRect/>
          </a:stretch>
        </p:blipFill>
        <p:spPr>
          <a:xfrm>
            <a:off x="179512" y="4376194"/>
            <a:ext cx="8784976" cy="661630"/>
          </a:xfrm>
          <a:prstGeom prst="rect">
            <a:avLst/>
          </a:prstGeom>
        </p:spPr>
      </p:pic>
      <p:pic>
        <p:nvPicPr>
          <p:cNvPr id="6" name="Picture 5">
            <a:extLst>
              <a:ext uri="{FF2B5EF4-FFF2-40B4-BE49-F238E27FC236}">
                <a16:creationId xmlns:a16="http://schemas.microsoft.com/office/drawing/2014/main" id="{FDB8A0E5-6969-41F5-A87A-AC0724D5A330}"/>
              </a:ext>
            </a:extLst>
          </p:cNvPr>
          <p:cNvPicPr>
            <a:picLocks noChangeAspect="1"/>
          </p:cNvPicPr>
          <p:nvPr/>
        </p:nvPicPr>
        <p:blipFill>
          <a:blip r:embed="rId3"/>
          <a:stretch>
            <a:fillRect/>
          </a:stretch>
        </p:blipFill>
        <p:spPr>
          <a:xfrm>
            <a:off x="10268" y="5037824"/>
            <a:ext cx="9144000" cy="1368051"/>
          </a:xfrm>
          <a:prstGeom prst="rect">
            <a:avLst/>
          </a:prstGeom>
        </p:spPr>
      </p:pic>
      <p:pic>
        <p:nvPicPr>
          <p:cNvPr id="8" name="Picture 7">
            <a:extLst>
              <a:ext uri="{FF2B5EF4-FFF2-40B4-BE49-F238E27FC236}">
                <a16:creationId xmlns:a16="http://schemas.microsoft.com/office/drawing/2014/main" id="{AE10FB0B-E800-B50C-3B75-DE32D92E708E}"/>
              </a:ext>
            </a:extLst>
          </p:cNvPr>
          <p:cNvPicPr>
            <a:picLocks noChangeAspect="1"/>
          </p:cNvPicPr>
          <p:nvPr/>
        </p:nvPicPr>
        <p:blipFill>
          <a:blip r:embed="rId4"/>
          <a:stretch>
            <a:fillRect/>
          </a:stretch>
        </p:blipFill>
        <p:spPr>
          <a:xfrm>
            <a:off x="327216" y="1729338"/>
            <a:ext cx="7964011" cy="1066949"/>
          </a:xfrm>
          <a:prstGeom prst="rect">
            <a:avLst/>
          </a:prstGeom>
        </p:spPr>
      </p:pic>
      <p:sp>
        <p:nvSpPr>
          <p:cNvPr id="9" name="TextBox 8">
            <a:extLst>
              <a:ext uri="{FF2B5EF4-FFF2-40B4-BE49-F238E27FC236}">
                <a16:creationId xmlns:a16="http://schemas.microsoft.com/office/drawing/2014/main" id="{7DCC43D4-2ABD-BC05-4C86-312CDE2B773D}"/>
              </a:ext>
            </a:extLst>
          </p:cNvPr>
          <p:cNvSpPr txBox="1"/>
          <p:nvPr/>
        </p:nvSpPr>
        <p:spPr>
          <a:xfrm>
            <a:off x="177668" y="1236401"/>
            <a:ext cx="7889852" cy="430887"/>
          </a:xfrm>
          <a:prstGeom prst="rect">
            <a:avLst/>
          </a:prstGeom>
          <a:noFill/>
        </p:spPr>
        <p:txBody>
          <a:bodyPr wrap="none" rtlCol="0">
            <a:spAutoFit/>
          </a:bodyPr>
          <a:lstStyle/>
          <a:p>
            <a:r>
              <a:rPr lang="en-GB" b="0" i="0" dirty="0">
                <a:solidFill>
                  <a:srgbClr val="24292E"/>
                </a:solidFill>
                <a:effectLst/>
                <a:latin typeface="-apple-system"/>
              </a:rPr>
              <a:t> words </a:t>
            </a:r>
            <a:r>
              <a:rPr lang="en-GB" b="0" i="1" dirty="0">
                <a:solidFill>
                  <a:srgbClr val="24292E"/>
                </a:solidFill>
                <a:effectLst/>
                <a:latin typeface="-apple-system"/>
              </a:rPr>
              <a:t>asparagus,</a:t>
            </a:r>
            <a:r>
              <a:rPr lang="en-GB" b="0" i="0" dirty="0">
                <a:solidFill>
                  <a:srgbClr val="24292E"/>
                </a:solidFill>
                <a:effectLst/>
                <a:latin typeface="-apple-system"/>
              </a:rPr>
              <a:t> </a:t>
            </a:r>
            <a:r>
              <a:rPr lang="en-GB" b="0" i="1" dirty="0" err="1">
                <a:solidFill>
                  <a:srgbClr val="24292E"/>
                </a:solidFill>
                <a:effectLst/>
                <a:latin typeface="-apple-system"/>
              </a:rPr>
              <a:t>pidgey</a:t>
            </a:r>
            <a:r>
              <a:rPr lang="en-GB" b="0" i="0" dirty="0">
                <a:solidFill>
                  <a:srgbClr val="24292E"/>
                </a:solidFill>
                <a:effectLst/>
                <a:latin typeface="-apple-system"/>
              </a:rPr>
              <a:t> and </a:t>
            </a:r>
            <a:r>
              <a:rPr lang="en-GB" b="0" i="1" dirty="0">
                <a:solidFill>
                  <a:srgbClr val="24292E"/>
                </a:solidFill>
                <a:effectLst/>
                <a:latin typeface="-apple-system"/>
              </a:rPr>
              <a:t>yellow </a:t>
            </a:r>
            <a:r>
              <a:rPr lang="en-GB" b="0" dirty="0">
                <a:solidFill>
                  <a:srgbClr val="24292E"/>
                </a:solidFill>
                <a:effectLst/>
                <a:latin typeface="-apple-system"/>
              </a:rPr>
              <a:t>on </a:t>
            </a:r>
            <a:r>
              <a:rPr lang="en-GB" b="0" dirty="0" err="1">
                <a:solidFill>
                  <a:srgbClr val="24292E"/>
                </a:solidFill>
                <a:effectLst/>
                <a:latin typeface="-apple-system"/>
              </a:rPr>
              <a:t>Ebow</a:t>
            </a:r>
            <a:r>
              <a:rPr lang="en-GB" b="0" dirty="0">
                <a:solidFill>
                  <a:srgbClr val="24292E"/>
                </a:solidFill>
                <a:effectLst/>
                <a:latin typeface="-apple-system"/>
              </a:rPr>
              <a:t> trained on Wikipedia</a:t>
            </a:r>
            <a:endParaRPr lang="en-GB" dirty="0"/>
          </a:p>
        </p:txBody>
      </p:sp>
    </p:spTree>
    <p:extLst>
      <p:ext uri="{BB962C8B-B14F-4D97-AF65-F5344CB8AC3E}">
        <p14:creationId xmlns:p14="http://schemas.microsoft.com/office/powerpoint/2010/main" val="1775715972"/>
      </p:ext>
    </p:extLst>
  </p:cSld>
  <p:clrMapOvr>
    <a:masterClrMapping/>
  </p:clrMapOvr>
  <p:transition spd="slow">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E4A0-C86A-C533-4386-9D42A52247B0}"/>
              </a:ext>
            </a:extLst>
          </p:cNvPr>
          <p:cNvSpPr>
            <a:spLocks noGrp="1"/>
          </p:cNvSpPr>
          <p:nvPr>
            <p:ph type="title"/>
          </p:nvPr>
        </p:nvSpPr>
        <p:spPr/>
        <p:txBody>
          <a:bodyPr/>
          <a:lstStyle/>
          <a:p>
            <a:r>
              <a:rPr lang="en-GB" dirty="0"/>
              <a:t>Examples</a:t>
            </a:r>
          </a:p>
        </p:txBody>
      </p:sp>
      <p:pic>
        <p:nvPicPr>
          <p:cNvPr id="5" name="Content Placeholder 4">
            <a:extLst>
              <a:ext uri="{FF2B5EF4-FFF2-40B4-BE49-F238E27FC236}">
                <a16:creationId xmlns:a16="http://schemas.microsoft.com/office/drawing/2014/main" id="{C42C895A-FA7D-6E51-D441-65F1C9F18D73}"/>
              </a:ext>
            </a:extLst>
          </p:cNvPr>
          <p:cNvPicPr>
            <a:picLocks noGrp="1" noChangeAspect="1"/>
          </p:cNvPicPr>
          <p:nvPr>
            <p:ph idx="1"/>
          </p:nvPr>
        </p:nvPicPr>
        <p:blipFill>
          <a:blip r:embed="rId2"/>
          <a:stretch>
            <a:fillRect/>
          </a:stretch>
        </p:blipFill>
        <p:spPr>
          <a:xfrm>
            <a:off x="1043608" y="1988840"/>
            <a:ext cx="7290594" cy="2526594"/>
          </a:xfrm>
          <a:prstGeom prst="rect">
            <a:avLst/>
          </a:prstGeom>
        </p:spPr>
      </p:pic>
      <p:sp>
        <p:nvSpPr>
          <p:cNvPr id="4" name="Footer Placeholder 3">
            <a:extLst>
              <a:ext uri="{FF2B5EF4-FFF2-40B4-BE49-F238E27FC236}">
                <a16:creationId xmlns:a16="http://schemas.microsoft.com/office/drawing/2014/main" id="{EF0900DE-085C-DAE2-9678-326ABB9B570D}"/>
              </a:ext>
            </a:extLst>
          </p:cNvPr>
          <p:cNvSpPr>
            <a:spLocks noGrp="1"/>
          </p:cNvSpPr>
          <p:nvPr>
            <p:ph type="ftr" sz="quarter" idx="11"/>
          </p:nvPr>
        </p:nvSpPr>
        <p:spPr/>
        <p:txBody>
          <a:bodyPr/>
          <a:lstStyle/>
          <a:p>
            <a:pPr algn="l"/>
            <a:r>
              <a:rPr lang="en-GB"/>
              <a:t>CIS041-3 Advanced Information Technology</a:t>
            </a:r>
            <a:endParaRPr lang="en-US" dirty="0"/>
          </a:p>
        </p:txBody>
      </p:sp>
      <p:sp>
        <p:nvSpPr>
          <p:cNvPr id="7" name="TextBox 6">
            <a:extLst>
              <a:ext uri="{FF2B5EF4-FFF2-40B4-BE49-F238E27FC236}">
                <a16:creationId xmlns:a16="http://schemas.microsoft.com/office/drawing/2014/main" id="{8849E72D-F24D-CAD0-8D59-A3DA6656B9DE}"/>
              </a:ext>
            </a:extLst>
          </p:cNvPr>
          <p:cNvSpPr txBox="1"/>
          <p:nvPr/>
        </p:nvSpPr>
        <p:spPr>
          <a:xfrm>
            <a:off x="1018775" y="4766046"/>
            <a:ext cx="4572000" cy="430887"/>
          </a:xfrm>
          <a:prstGeom prst="rect">
            <a:avLst/>
          </a:prstGeom>
          <a:noFill/>
        </p:spPr>
        <p:txBody>
          <a:bodyPr wrap="square">
            <a:spAutoFit/>
          </a:bodyPr>
          <a:lstStyle/>
          <a:p>
            <a:r>
              <a:rPr lang="en-GB" dirty="0"/>
              <a:t>Illustrated Word2vec</a:t>
            </a:r>
          </a:p>
        </p:txBody>
      </p:sp>
      <p:sp>
        <p:nvSpPr>
          <p:cNvPr id="9" name="TextBox 8">
            <a:extLst>
              <a:ext uri="{FF2B5EF4-FFF2-40B4-BE49-F238E27FC236}">
                <a16:creationId xmlns:a16="http://schemas.microsoft.com/office/drawing/2014/main" id="{EF34E1FF-62DC-2B36-73FB-06B4D02799DB}"/>
              </a:ext>
            </a:extLst>
          </p:cNvPr>
          <p:cNvSpPr txBox="1"/>
          <p:nvPr/>
        </p:nvSpPr>
        <p:spPr>
          <a:xfrm>
            <a:off x="2483768" y="5322239"/>
            <a:ext cx="4572000" cy="769441"/>
          </a:xfrm>
          <a:prstGeom prst="rect">
            <a:avLst/>
          </a:prstGeom>
          <a:noFill/>
        </p:spPr>
        <p:txBody>
          <a:bodyPr wrap="square">
            <a:spAutoFit/>
          </a:bodyPr>
          <a:lstStyle/>
          <a:p>
            <a:r>
              <a:rPr lang="en-GB" dirty="0">
                <a:hlinkClick r:id="rId3"/>
              </a:rPr>
              <a:t>https://youtu.be/ISPId9Lhc1g</a:t>
            </a:r>
            <a:endParaRPr lang="en-GB" dirty="0"/>
          </a:p>
          <a:p>
            <a:endParaRPr lang="en-GB" dirty="0"/>
          </a:p>
        </p:txBody>
      </p:sp>
    </p:spTree>
    <p:extLst>
      <p:ext uri="{BB962C8B-B14F-4D97-AF65-F5344CB8AC3E}">
        <p14:creationId xmlns:p14="http://schemas.microsoft.com/office/powerpoint/2010/main" val="1742587674"/>
      </p:ext>
    </p:extLst>
  </p:cSld>
  <p:clrMapOvr>
    <a:masterClrMapping/>
  </p:clrMapOvr>
  <p:transition spd="slow">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9A1CB-38FD-A904-C6BA-6D727508BD45}"/>
              </a:ext>
            </a:extLst>
          </p:cNvPr>
          <p:cNvSpPr>
            <a:spLocks noGrp="1"/>
          </p:cNvSpPr>
          <p:nvPr>
            <p:ph type="title"/>
          </p:nvPr>
        </p:nvSpPr>
        <p:spPr/>
        <p:txBody>
          <a:bodyPr/>
          <a:lstStyle/>
          <a:p>
            <a:r>
              <a:rPr lang="en-GB" dirty="0"/>
              <a:t>How Word2Vec works?</a:t>
            </a:r>
          </a:p>
        </p:txBody>
      </p:sp>
      <p:sp>
        <p:nvSpPr>
          <p:cNvPr id="4" name="Footer Placeholder 3">
            <a:extLst>
              <a:ext uri="{FF2B5EF4-FFF2-40B4-BE49-F238E27FC236}">
                <a16:creationId xmlns:a16="http://schemas.microsoft.com/office/drawing/2014/main" id="{226838D5-A0FE-55E2-099E-5455F50D8002}"/>
              </a:ext>
            </a:extLst>
          </p:cNvPr>
          <p:cNvSpPr>
            <a:spLocks noGrp="1"/>
          </p:cNvSpPr>
          <p:nvPr>
            <p:ph type="ftr" sz="quarter" idx="11"/>
          </p:nvPr>
        </p:nvSpPr>
        <p:spPr/>
        <p:txBody>
          <a:bodyPr/>
          <a:lstStyle/>
          <a:p>
            <a:pPr algn="l"/>
            <a:r>
              <a:rPr lang="en-GB"/>
              <a:t>CIS041-3 Advanced Information Technology</a:t>
            </a:r>
            <a:endParaRPr lang="en-US" dirty="0"/>
          </a:p>
        </p:txBody>
      </p:sp>
      <p:sp>
        <p:nvSpPr>
          <p:cNvPr id="6" name="Content Placeholder 5">
            <a:extLst>
              <a:ext uri="{FF2B5EF4-FFF2-40B4-BE49-F238E27FC236}">
                <a16:creationId xmlns:a16="http://schemas.microsoft.com/office/drawing/2014/main" id="{2613F0AD-8DF2-3511-5B1F-62D619426C2B}"/>
              </a:ext>
            </a:extLst>
          </p:cNvPr>
          <p:cNvSpPr>
            <a:spLocks noGrp="1"/>
          </p:cNvSpPr>
          <p:nvPr>
            <p:ph idx="1"/>
          </p:nvPr>
        </p:nvSpPr>
        <p:spPr>
          <a:xfrm>
            <a:off x="395536" y="1484784"/>
            <a:ext cx="8352928" cy="4824536"/>
          </a:xfrm>
        </p:spPr>
        <p:txBody>
          <a:bodyPr/>
          <a:lstStyle/>
          <a:p>
            <a:r>
              <a:rPr lang="en-GB" dirty="0"/>
              <a:t>Two Neural Networks models both have two layers.</a:t>
            </a:r>
          </a:p>
          <a:p>
            <a:r>
              <a:rPr lang="en-GB" b="1" dirty="0"/>
              <a:t>CBOW</a:t>
            </a:r>
            <a:r>
              <a:rPr lang="en-GB" dirty="0"/>
              <a:t> (Continuous bag of words model) and </a:t>
            </a:r>
            <a:r>
              <a:rPr lang="en-GB" b="1" dirty="0"/>
              <a:t>Skip-gram</a:t>
            </a:r>
          </a:p>
          <a:p>
            <a:r>
              <a:rPr lang="en-GB" dirty="0"/>
              <a:t>The model is trained by </a:t>
            </a:r>
            <a:r>
              <a:rPr lang="en-GB" dirty="0">
                <a:solidFill>
                  <a:srgbClr val="FF0000"/>
                </a:solidFill>
              </a:rPr>
              <a:t>iterates</a:t>
            </a:r>
            <a:r>
              <a:rPr lang="en-GB" dirty="0"/>
              <a:t> over </a:t>
            </a:r>
            <a:r>
              <a:rPr lang="en-GB" dirty="0">
                <a:solidFill>
                  <a:srgbClr val="FF0000"/>
                </a:solidFill>
              </a:rPr>
              <a:t>substantial corpus </a:t>
            </a:r>
            <a:r>
              <a:rPr lang="en-GB" dirty="0">
                <a:solidFill>
                  <a:srgbClr val="002060"/>
                </a:solidFill>
              </a:rPr>
              <a:t>(such as Wikipedia)</a:t>
            </a:r>
            <a:r>
              <a:rPr lang="en-GB" dirty="0">
                <a:solidFill>
                  <a:srgbClr val="FF0000"/>
                </a:solidFill>
              </a:rPr>
              <a:t> </a:t>
            </a:r>
            <a:r>
              <a:rPr lang="en-GB" dirty="0"/>
              <a:t>of a text to learn the relationship among the words. It uses cosine similarity metric to identify the similarity among the words.</a:t>
            </a:r>
          </a:p>
          <a:p>
            <a:r>
              <a:rPr lang="en-GB" dirty="0"/>
              <a:t>Once trained, the model can captures both syntactic and semantic similarities between the words. </a:t>
            </a:r>
          </a:p>
          <a:p>
            <a:r>
              <a:rPr lang="en-GB" b="0" i="0" dirty="0">
                <a:solidFill>
                  <a:srgbClr val="292929"/>
                </a:solidFill>
                <a:effectLst/>
                <a:latin typeface="source-serif-pro"/>
              </a:rPr>
              <a:t>Examples:</a:t>
            </a:r>
          </a:p>
          <a:p>
            <a:pPr marL="0" indent="0" algn="ctr">
              <a:buNone/>
            </a:pPr>
            <a:r>
              <a:rPr lang="en-GB" sz="2200" b="1" i="0" dirty="0">
                <a:solidFill>
                  <a:srgbClr val="292929"/>
                </a:solidFill>
                <a:effectLst/>
                <a:latin typeface="source-serif-pro"/>
              </a:rPr>
              <a:t>Vector(“King”)-Vector(“Man”) = Vector(“Queen”)-Vector(“Woman). </a:t>
            </a:r>
            <a:endParaRPr lang="en-GB" sz="2200" b="1" dirty="0"/>
          </a:p>
        </p:txBody>
      </p:sp>
      <p:sp>
        <p:nvSpPr>
          <p:cNvPr id="8" name="TextBox 7">
            <a:extLst>
              <a:ext uri="{FF2B5EF4-FFF2-40B4-BE49-F238E27FC236}">
                <a16:creationId xmlns:a16="http://schemas.microsoft.com/office/drawing/2014/main" id="{A554236A-D8C7-C09E-0B72-A7364458C775}"/>
              </a:ext>
            </a:extLst>
          </p:cNvPr>
          <p:cNvSpPr txBox="1"/>
          <p:nvPr/>
        </p:nvSpPr>
        <p:spPr>
          <a:xfrm>
            <a:off x="539552" y="5543412"/>
            <a:ext cx="7344816" cy="430887"/>
          </a:xfrm>
          <a:prstGeom prst="rect">
            <a:avLst/>
          </a:prstGeom>
          <a:noFill/>
        </p:spPr>
        <p:txBody>
          <a:bodyPr wrap="square">
            <a:spAutoFit/>
          </a:bodyPr>
          <a:lstStyle/>
          <a:p>
            <a:r>
              <a:rPr lang="en-GB" dirty="0" err="1">
                <a:solidFill>
                  <a:srgbClr val="292929"/>
                </a:solidFill>
                <a:latin typeface="source-serif-pro"/>
              </a:rPr>
              <a:t>vec</a:t>
            </a:r>
            <a:r>
              <a:rPr lang="en-GB" dirty="0">
                <a:solidFill>
                  <a:srgbClr val="292929"/>
                </a:solidFill>
                <a:latin typeface="source-serif-pro"/>
              </a:rPr>
              <a:t>(‘Rome’) = </a:t>
            </a:r>
            <a:r>
              <a:rPr lang="en-GB" dirty="0" err="1">
                <a:solidFill>
                  <a:srgbClr val="292929"/>
                </a:solidFill>
                <a:latin typeface="source-serif-pro"/>
              </a:rPr>
              <a:t>vec</a:t>
            </a:r>
            <a:r>
              <a:rPr lang="en-GB" dirty="0">
                <a:solidFill>
                  <a:srgbClr val="292929"/>
                </a:solidFill>
                <a:latin typeface="source-serif-pro"/>
              </a:rPr>
              <a:t>(‘Paris’) – </a:t>
            </a:r>
            <a:r>
              <a:rPr lang="en-GB" dirty="0" err="1">
                <a:solidFill>
                  <a:srgbClr val="292929"/>
                </a:solidFill>
                <a:latin typeface="source-serif-pro"/>
              </a:rPr>
              <a:t>vec</a:t>
            </a:r>
            <a:r>
              <a:rPr lang="en-GB" dirty="0">
                <a:solidFill>
                  <a:srgbClr val="292929"/>
                </a:solidFill>
                <a:latin typeface="source-serif-pro"/>
              </a:rPr>
              <a:t>(‘France’) + </a:t>
            </a:r>
            <a:r>
              <a:rPr lang="en-GB" dirty="0" err="1">
                <a:solidFill>
                  <a:srgbClr val="292929"/>
                </a:solidFill>
                <a:latin typeface="source-serif-pro"/>
              </a:rPr>
              <a:t>vec</a:t>
            </a:r>
            <a:r>
              <a:rPr lang="en-GB" dirty="0">
                <a:solidFill>
                  <a:srgbClr val="292929"/>
                </a:solidFill>
                <a:latin typeface="source-serif-pro"/>
              </a:rPr>
              <a:t>(‘Italy’).</a:t>
            </a:r>
          </a:p>
        </p:txBody>
      </p:sp>
    </p:spTree>
    <p:extLst>
      <p:ext uri="{BB962C8B-B14F-4D97-AF65-F5344CB8AC3E}">
        <p14:creationId xmlns:p14="http://schemas.microsoft.com/office/powerpoint/2010/main" val="3344258011"/>
      </p:ext>
    </p:extLst>
  </p:cSld>
  <p:clrMapOvr>
    <a:masterClrMapping/>
  </p:clrMapOvr>
  <p:transition spd="slow">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50C7-40CF-1499-CF02-FB32572AA4AD}"/>
              </a:ext>
            </a:extLst>
          </p:cNvPr>
          <p:cNvSpPr>
            <a:spLocks noGrp="1"/>
          </p:cNvSpPr>
          <p:nvPr>
            <p:ph type="title"/>
          </p:nvPr>
        </p:nvSpPr>
        <p:spPr/>
        <p:txBody>
          <a:bodyPr/>
          <a:lstStyle/>
          <a:p>
            <a:r>
              <a:rPr lang="en-GB" dirty="0"/>
              <a:t>ML - Outline</a:t>
            </a:r>
          </a:p>
        </p:txBody>
      </p:sp>
      <p:sp>
        <p:nvSpPr>
          <p:cNvPr id="3" name="Content Placeholder 2">
            <a:extLst>
              <a:ext uri="{FF2B5EF4-FFF2-40B4-BE49-F238E27FC236}">
                <a16:creationId xmlns:a16="http://schemas.microsoft.com/office/drawing/2014/main" id="{AD871A75-F09B-0565-92EE-D8AEB2D2211E}"/>
              </a:ext>
            </a:extLst>
          </p:cNvPr>
          <p:cNvSpPr>
            <a:spLocks noGrp="1"/>
          </p:cNvSpPr>
          <p:nvPr>
            <p:ph idx="1"/>
          </p:nvPr>
        </p:nvSpPr>
        <p:spPr>
          <a:xfrm>
            <a:off x="3923928" y="1686266"/>
            <a:ext cx="4470648" cy="3996444"/>
          </a:xfrm>
        </p:spPr>
        <p:txBody>
          <a:bodyPr/>
          <a:lstStyle/>
          <a:p>
            <a:pPr algn="just">
              <a:buFont typeface="Arial" panose="020B0604020202020204" pitchFamily="34" charset="0"/>
              <a:buChar char="•"/>
            </a:pPr>
            <a:r>
              <a:rPr lang="en-GB" sz="2800" b="0" i="0" dirty="0">
                <a:solidFill>
                  <a:srgbClr val="333333"/>
                </a:solidFill>
                <a:effectLst/>
                <a:latin typeface="Roboto" panose="02000000000000000000" pitchFamily="2" charset="0"/>
              </a:rPr>
              <a:t>Machine Learning</a:t>
            </a:r>
          </a:p>
          <a:p>
            <a:pPr lvl="1" algn="just">
              <a:buFont typeface="Arial" panose="020B0604020202020204" pitchFamily="34" charset="0"/>
              <a:buChar char="•"/>
            </a:pPr>
            <a:r>
              <a:rPr lang="en-GB" sz="2400" dirty="0">
                <a:solidFill>
                  <a:srgbClr val="333333"/>
                </a:solidFill>
                <a:latin typeface="Roboto" panose="02000000000000000000" pitchFamily="2" charset="0"/>
              </a:rPr>
              <a:t>What is ML?</a:t>
            </a:r>
          </a:p>
          <a:p>
            <a:pPr lvl="1" algn="just">
              <a:buFont typeface="Arial" panose="020B0604020202020204" pitchFamily="34" charset="0"/>
              <a:buChar char="•"/>
            </a:pPr>
            <a:r>
              <a:rPr lang="en-GB" sz="2400" b="0" i="0" dirty="0">
                <a:solidFill>
                  <a:srgbClr val="333333"/>
                </a:solidFill>
                <a:effectLst/>
                <a:latin typeface="Roboto" panose="02000000000000000000" pitchFamily="2" charset="0"/>
              </a:rPr>
              <a:t>How does it work?</a:t>
            </a:r>
          </a:p>
          <a:p>
            <a:pPr lvl="1" algn="just">
              <a:buFont typeface="Arial" panose="020B0604020202020204" pitchFamily="34" charset="0"/>
              <a:buChar char="•"/>
            </a:pPr>
            <a:r>
              <a:rPr lang="en-GB" sz="2400" dirty="0">
                <a:solidFill>
                  <a:srgbClr val="333333"/>
                </a:solidFill>
                <a:latin typeface="Roboto" panose="02000000000000000000" pitchFamily="2" charset="0"/>
              </a:rPr>
              <a:t>Types of ML</a:t>
            </a:r>
            <a:endParaRPr lang="en-GB" sz="2400" b="0" i="0" dirty="0">
              <a:solidFill>
                <a:srgbClr val="333333"/>
              </a:solidFill>
              <a:effectLst/>
              <a:latin typeface="Roboto" panose="02000000000000000000" pitchFamily="2" charset="0"/>
            </a:endParaRPr>
          </a:p>
          <a:p>
            <a:pPr algn="just">
              <a:buFont typeface="Arial" panose="020B0604020202020204" pitchFamily="34" charset="0"/>
              <a:buChar char="•"/>
            </a:pPr>
            <a:r>
              <a:rPr lang="en-GB" sz="2800" dirty="0">
                <a:solidFill>
                  <a:srgbClr val="333333"/>
                </a:solidFill>
                <a:latin typeface="Roboto" panose="02000000000000000000" pitchFamily="2" charset="0"/>
              </a:rPr>
              <a:t>NLP</a:t>
            </a:r>
          </a:p>
          <a:p>
            <a:pPr lvl="1" algn="just">
              <a:buFont typeface="Arial" panose="020B0604020202020204" pitchFamily="34" charset="0"/>
              <a:buChar char="•"/>
            </a:pPr>
            <a:r>
              <a:rPr lang="en-GB" sz="2400" dirty="0">
                <a:solidFill>
                  <a:srgbClr val="333333"/>
                </a:solidFill>
                <a:latin typeface="Roboto" panose="02000000000000000000" pitchFamily="2" charset="0"/>
              </a:rPr>
              <a:t>Word2vec (representation)</a:t>
            </a:r>
          </a:p>
          <a:p>
            <a:pPr lvl="1" algn="just">
              <a:buFont typeface="Arial" panose="020B0604020202020204" pitchFamily="34" charset="0"/>
              <a:buChar char="•"/>
            </a:pPr>
            <a:r>
              <a:rPr lang="en-GB" sz="2400" dirty="0">
                <a:solidFill>
                  <a:srgbClr val="333333"/>
                </a:solidFill>
                <a:latin typeface="Roboto" panose="02000000000000000000" pitchFamily="2" charset="0"/>
              </a:rPr>
              <a:t>Language model</a:t>
            </a:r>
          </a:p>
          <a:p>
            <a:pPr lvl="1" algn="just">
              <a:buFont typeface="Arial" panose="020B0604020202020204" pitchFamily="34" charset="0"/>
              <a:buChar char="•"/>
            </a:pPr>
            <a:r>
              <a:rPr lang="en-GB" sz="2400" dirty="0">
                <a:solidFill>
                  <a:srgbClr val="333333"/>
                </a:solidFill>
                <a:latin typeface="Roboto" panose="02000000000000000000" pitchFamily="2" charset="0"/>
              </a:rPr>
              <a:t>Matching (NN)</a:t>
            </a:r>
            <a:endParaRPr lang="en-GB" dirty="0">
              <a:solidFill>
                <a:srgbClr val="333333"/>
              </a:solidFill>
              <a:latin typeface="Roboto" panose="02000000000000000000" pitchFamily="2" charset="0"/>
            </a:endParaRPr>
          </a:p>
          <a:p>
            <a:pPr algn="just">
              <a:buFont typeface="Arial" panose="020B0604020202020204" pitchFamily="34" charset="0"/>
              <a:buChar char="•"/>
            </a:pPr>
            <a:endParaRPr lang="en-GB" b="0" i="0" dirty="0">
              <a:solidFill>
                <a:srgbClr val="333333"/>
              </a:solidFill>
              <a:effectLst/>
              <a:latin typeface="Roboto" panose="02000000000000000000" pitchFamily="2" charset="0"/>
            </a:endParaRPr>
          </a:p>
          <a:p>
            <a:pPr algn="just">
              <a:buFont typeface="Arial" panose="020B0604020202020204" pitchFamily="34" charset="0"/>
              <a:buChar char="•"/>
            </a:pPr>
            <a:endParaRPr lang="en-GB" b="0" i="0" dirty="0">
              <a:solidFill>
                <a:srgbClr val="333333"/>
              </a:solidFill>
              <a:effectLst/>
              <a:latin typeface="Roboto" panose="02000000000000000000" pitchFamily="2" charset="0"/>
            </a:endParaRPr>
          </a:p>
          <a:p>
            <a:pPr algn="just">
              <a:buFont typeface="Arial" panose="020B0604020202020204" pitchFamily="34" charset="0"/>
              <a:buChar char="•"/>
            </a:pPr>
            <a:endParaRPr lang="en-GB" b="0" i="0" dirty="0">
              <a:solidFill>
                <a:srgbClr val="333333"/>
              </a:solidFill>
              <a:effectLst/>
              <a:latin typeface="Roboto" panose="02000000000000000000" pitchFamily="2" charset="0"/>
            </a:endParaRPr>
          </a:p>
        </p:txBody>
      </p:sp>
      <p:sp>
        <p:nvSpPr>
          <p:cNvPr id="4" name="Footer Placeholder 3">
            <a:extLst>
              <a:ext uri="{FF2B5EF4-FFF2-40B4-BE49-F238E27FC236}">
                <a16:creationId xmlns:a16="http://schemas.microsoft.com/office/drawing/2014/main" id="{6688C163-F23E-F3FD-8C94-A02C5A066235}"/>
              </a:ext>
            </a:extLst>
          </p:cNvPr>
          <p:cNvSpPr>
            <a:spLocks noGrp="1"/>
          </p:cNvSpPr>
          <p:nvPr>
            <p:ph type="ftr" sz="quarter" idx="11"/>
          </p:nvPr>
        </p:nvSpPr>
        <p:spPr/>
        <p:txBody>
          <a:bodyPr/>
          <a:lstStyle/>
          <a:p>
            <a:pPr algn="l"/>
            <a:r>
              <a:rPr lang="en-GB"/>
              <a:t>CIS041-3 Advanced Information Technology</a:t>
            </a:r>
            <a:endParaRPr lang="en-US" dirty="0"/>
          </a:p>
        </p:txBody>
      </p:sp>
      <p:pic>
        <p:nvPicPr>
          <p:cNvPr id="5" name="Picture 4">
            <a:extLst>
              <a:ext uri="{FF2B5EF4-FFF2-40B4-BE49-F238E27FC236}">
                <a16:creationId xmlns:a16="http://schemas.microsoft.com/office/drawing/2014/main" id="{BC7630E0-EC74-39E9-45A5-781FC3014287}"/>
              </a:ext>
            </a:extLst>
          </p:cNvPr>
          <p:cNvPicPr>
            <a:picLocks noChangeAspect="1"/>
          </p:cNvPicPr>
          <p:nvPr/>
        </p:nvPicPr>
        <p:blipFill>
          <a:blip r:embed="rId2"/>
          <a:stretch>
            <a:fillRect/>
          </a:stretch>
        </p:blipFill>
        <p:spPr>
          <a:xfrm>
            <a:off x="1245890" y="2325742"/>
            <a:ext cx="1885950" cy="2428875"/>
          </a:xfrm>
          <a:prstGeom prst="rect">
            <a:avLst/>
          </a:prstGeom>
        </p:spPr>
      </p:pic>
    </p:spTree>
    <p:extLst>
      <p:ext uri="{BB962C8B-B14F-4D97-AF65-F5344CB8AC3E}">
        <p14:creationId xmlns:p14="http://schemas.microsoft.com/office/powerpoint/2010/main" val="2638523869"/>
      </p:ext>
    </p:extLst>
  </p:cSld>
  <p:clrMapOvr>
    <a:masterClrMapping/>
  </p:clrMapOvr>
  <p:transition spd="slow">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2813D-DD8D-D253-5799-64AC1C5D802C}"/>
              </a:ext>
            </a:extLst>
          </p:cNvPr>
          <p:cNvSpPr>
            <a:spLocks noGrp="1"/>
          </p:cNvSpPr>
          <p:nvPr>
            <p:ph type="title"/>
          </p:nvPr>
        </p:nvSpPr>
        <p:spPr>
          <a:xfrm>
            <a:off x="1331640" y="328978"/>
            <a:ext cx="7462068" cy="685800"/>
          </a:xfrm>
        </p:spPr>
        <p:txBody>
          <a:bodyPr/>
          <a:lstStyle/>
          <a:p>
            <a:r>
              <a:rPr lang="en-GB" dirty="0"/>
              <a:t>Two Word2vec models: </a:t>
            </a:r>
            <a:br>
              <a:rPr lang="en-GB" dirty="0"/>
            </a:br>
            <a:r>
              <a:rPr lang="en-GB" dirty="0"/>
              <a:t>CBOW &amp; Skip-gram</a:t>
            </a:r>
          </a:p>
        </p:txBody>
      </p:sp>
      <p:sp>
        <p:nvSpPr>
          <p:cNvPr id="4" name="Footer Placeholder 3">
            <a:extLst>
              <a:ext uri="{FF2B5EF4-FFF2-40B4-BE49-F238E27FC236}">
                <a16:creationId xmlns:a16="http://schemas.microsoft.com/office/drawing/2014/main" id="{04E036AC-67B0-A333-8C4F-92B613C6A2DB}"/>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D21E8D55-FF11-A81D-2CD8-FF436F00832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71600" y="1792414"/>
            <a:ext cx="7446253" cy="4393708"/>
          </a:xfrm>
          <a:prstGeom prst="rect">
            <a:avLst/>
          </a:prstGeom>
        </p:spPr>
      </p:pic>
      <p:sp>
        <p:nvSpPr>
          <p:cNvPr id="9" name="TextBox 8">
            <a:extLst>
              <a:ext uri="{FF2B5EF4-FFF2-40B4-BE49-F238E27FC236}">
                <a16:creationId xmlns:a16="http://schemas.microsoft.com/office/drawing/2014/main" id="{E30014BE-1A24-618E-5EFF-C370C5969700}"/>
              </a:ext>
            </a:extLst>
          </p:cNvPr>
          <p:cNvSpPr txBox="1"/>
          <p:nvPr/>
        </p:nvSpPr>
        <p:spPr>
          <a:xfrm>
            <a:off x="1148532" y="1330662"/>
            <a:ext cx="6846936" cy="338554"/>
          </a:xfrm>
          <a:prstGeom prst="rect">
            <a:avLst/>
          </a:prstGeom>
          <a:noFill/>
        </p:spPr>
        <p:txBody>
          <a:bodyPr wrap="square">
            <a:spAutoFit/>
          </a:bodyPr>
          <a:lstStyle/>
          <a:p>
            <a:r>
              <a:rPr lang="en-GB" sz="1600" b="0" dirty="0">
                <a:hlinkClick r:id="rId4"/>
              </a:rPr>
              <a:t>https://arxiv.org/pdf/1309.4168v1.pdf</a:t>
            </a:r>
            <a:endParaRPr lang="en-GB" sz="1600" b="0" dirty="0"/>
          </a:p>
        </p:txBody>
      </p:sp>
    </p:spTree>
    <p:extLst>
      <p:ext uri="{BB962C8B-B14F-4D97-AF65-F5344CB8AC3E}">
        <p14:creationId xmlns:p14="http://schemas.microsoft.com/office/powerpoint/2010/main" val="1740950167"/>
      </p:ext>
    </p:extLst>
  </p:cSld>
  <p:clrMapOvr>
    <a:masterClrMapping/>
  </p:clrMapOvr>
  <p:transition spd="slow">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F626A-505A-EBBD-BF64-4AE5092FF93C}"/>
              </a:ext>
            </a:extLst>
          </p:cNvPr>
          <p:cNvSpPr>
            <a:spLocks noGrp="1"/>
          </p:cNvSpPr>
          <p:nvPr>
            <p:ph type="title"/>
          </p:nvPr>
        </p:nvSpPr>
        <p:spPr/>
        <p:txBody>
          <a:bodyPr/>
          <a:lstStyle/>
          <a:p>
            <a:r>
              <a:rPr lang="en-GB" dirty="0"/>
              <a:t>CBOW</a:t>
            </a:r>
          </a:p>
        </p:txBody>
      </p:sp>
      <p:sp>
        <p:nvSpPr>
          <p:cNvPr id="3" name="Content Placeholder 2">
            <a:extLst>
              <a:ext uri="{FF2B5EF4-FFF2-40B4-BE49-F238E27FC236}">
                <a16:creationId xmlns:a16="http://schemas.microsoft.com/office/drawing/2014/main" id="{EA0D0F9B-44B6-96C6-C7DD-32D0F1A1DEBE}"/>
              </a:ext>
            </a:extLst>
          </p:cNvPr>
          <p:cNvSpPr>
            <a:spLocks noGrp="1"/>
          </p:cNvSpPr>
          <p:nvPr>
            <p:ph idx="1"/>
          </p:nvPr>
        </p:nvSpPr>
        <p:spPr>
          <a:xfrm>
            <a:off x="464468" y="1337638"/>
            <a:ext cx="8215064" cy="1587306"/>
          </a:xfrm>
        </p:spPr>
        <p:txBody>
          <a:bodyPr/>
          <a:lstStyle/>
          <a:p>
            <a:r>
              <a:rPr lang="en-GB" b="1" i="0" dirty="0">
                <a:solidFill>
                  <a:srgbClr val="24292E"/>
                </a:solidFill>
                <a:effectLst/>
                <a:latin typeface="-apple-system"/>
              </a:rPr>
              <a:t>CBOW</a:t>
            </a:r>
            <a:r>
              <a:rPr lang="en-GB" b="0" i="0" dirty="0">
                <a:solidFill>
                  <a:srgbClr val="24292E"/>
                </a:solidFill>
                <a:effectLst/>
                <a:latin typeface="-apple-system"/>
              </a:rPr>
              <a:t> model predicts the target word according to its context (neighbours on the left and the right). The context is represented as a bag of the words contained in a </a:t>
            </a:r>
            <a:r>
              <a:rPr lang="en-GB" b="0" i="0" dirty="0">
                <a:solidFill>
                  <a:srgbClr val="00B050"/>
                </a:solidFill>
                <a:effectLst/>
                <a:latin typeface="-apple-system"/>
              </a:rPr>
              <a:t>fixed size window </a:t>
            </a:r>
            <a:r>
              <a:rPr lang="en-GB" b="0" i="0" dirty="0">
                <a:solidFill>
                  <a:srgbClr val="24292E"/>
                </a:solidFill>
                <a:effectLst/>
                <a:latin typeface="-apple-system"/>
              </a:rPr>
              <a:t>around the target word.</a:t>
            </a:r>
            <a:endParaRPr lang="en-GB" dirty="0"/>
          </a:p>
        </p:txBody>
      </p:sp>
      <p:sp>
        <p:nvSpPr>
          <p:cNvPr id="4" name="Footer Placeholder 3">
            <a:extLst>
              <a:ext uri="{FF2B5EF4-FFF2-40B4-BE49-F238E27FC236}">
                <a16:creationId xmlns:a16="http://schemas.microsoft.com/office/drawing/2014/main" id="{5ED7FD60-76F8-F9D1-3B21-3E0C71547278}"/>
              </a:ext>
            </a:extLst>
          </p:cNvPr>
          <p:cNvSpPr>
            <a:spLocks noGrp="1"/>
          </p:cNvSpPr>
          <p:nvPr>
            <p:ph type="ftr" sz="quarter" idx="11"/>
          </p:nvPr>
        </p:nvSpPr>
        <p:spPr/>
        <p:txBody>
          <a:bodyPr/>
          <a:lstStyle/>
          <a:p>
            <a:pPr algn="l"/>
            <a:r>
              <a:rPr lang="en-GB"/>
              <a:t>CIS041-3 Advanced Information Technology</a:t>
            </a:r>
            <a:endParaRPr lang="en-US" dirty="0"/>
          </a:p>
        </p:txBody>
      </p:sp>
      <p:pic>
        <p:nvPicPr>
          <p:cNvPr id="5" name="Picture 4">
            <a:extLst>
              <a:ext uri="{FF2B5EF4-FFF2-40B4-BE49-F238E27FC236}">
                <a16:creationId xmlns:a16="http://schemas.microsoft.com/office/drawing/2014/main" id="{3403FDF0-E1EE-4E6D-0505-B4A14909E2E3}"/>
              </a:ext>
            </a:extLst>
          </p:cNvPr>
          <p:cNvPicPr>
            <a:picLocks noChangeAspect="1"/>
          </p:cNvPicPr>
          <p:nvPr/>
        </p:nvPicPr>
        <p:blipFill rotWithShape="1">
          <a:blip r:embed="rId2"/>
          <a:srcRect b="17987"/>
          <a:stretch/>
        </p:blipFill>
        <p:spPr>
          <a:xfrm>
            <a:off x="899592" y="2924944"/>
            <a:ext cx="3168005" cy="2992465"/>
          </a:xfrm>
          <a:prstGeom prst="rect">
            <a:avLst/>
          </a:prstGeom>
        </p:spPr>
      </p:pic>
      <p:sp>
        <p:nvSpPr>
          <p:cNvPr id="6" name="Content Placeholder 2">
            <a:extLst>
              <a:ext uri="{FF2B5EF4-FFF2-40B4-BE49-F238E27FC236}">
                <a16:creationId xmlns:a16="http://schemas.microsoft.com/office/drawing/2014/main" id="{20AAB43A-DF89-7C9E-DBCD-EEF18B03D778}"/>
              </a:ext>
            </a:extLst>
          </p:cNvPr>
          <p:cNvSpPr txBox="1">
            <a:spLocks/>
          </p:cNvSpPr>
          <p:nvPr/>
        </p:nvSpPr>
        <p:spPr bwMode="auto">
          <a:xfrm>
            <a:off x="3959759" y="2932463"/>
            <a:ext cx="4827612" cy="158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4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0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18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6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4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r>
              <a:rPr lang="en-GB" b="1" kern="0" dirty="0">
                <a:solidFill>
                  <a:srgbClr val="24292E"/>
                </a:solidFill>
                <a:latin typeface="-apple-system"/>
              </a:rPr>
              <a:t>On the left graph, the window size is 5.  The traing sample will be the middle word w(t), which will be the target word and the left two words w(t-2), W(t-1) plus the right two words w(t+1), W(t+2) will be the dependents </a:t>
            </a:r>
            <a:endParaRPr lang="en-GB" kern="0" dirty="0"/>
          </a:p>
        </p:txBody>
      </p:sp>
      <p:sp>
        <p:nvSpPr>
          <p:cNvPr id="7" name="TextBox 6">
            <a:extLst>
              <a:ext uri="{FF2B5EF4-FFF2-40B4-BE49-F238E27FC236}">
                <a16:creationId xmlns:a16="http://schemas.microsoft.com/office/drawing/2014/main" id="{48855626-B099-1C49-BE54-3B4DF2222E0C}"/>
              </a:ext>
            </a:extLst>
          </p:cNvPr>
          <p:cNvSpPr txBox="1"/>
          <p:nvPr/>
        </p:nvSpPr>
        <p:spPr>
          <a:xfrm>
            <a:off x="2789557" y="5709484"/>
            <a:ext cx="3726659" cy="430887"/>
          </a:xfrm>
          <a:prstGeom prst="rect">
            <a:avLst/>
          </a:prstGeom>
          <a:noFill/>
        </p:spPr>
        <p:txBody>
          <a:bodyPr wrap="square" rtlCol="0">
            <a:spAutoFit/>
          </a:bodyPr>
          <a:lstStyle/>
          <a:p>
            <a:r>
              <a:rPr lang="en-GB" dirty="0"/>
              <a:t>Hope can set you free …</a:t>
            </a:r>
          </a:p>
        </p:txBody>
      </p:sp>
      <p:sp>
        <p:nvSpPr>
          <p:cNvPr id="8" name="Rectangle 7">
            <a:extLst>
              <a:ext uri="{FF2B5EF4-FFF2-40B4-BE49-F238E27FC236}">
                <a16:creationId xmlns:a16="http://schemas.microsoft.com/office/drawing/2014/main" id="{AA31915E-61D8-CF73-C252-849B8D16F796}"/>
              </a:ext>
            </a:extLst>
          </p:cNvPr>
          <p:cNvSpPr/>
          <p:nvPr/>
        </p:nvSpPr>
        <p:spPr bwMode="auto">
          <a:xfrm>
            <a:off x="2789557" y="5709484"/>
            <a:ext cx="3222603" cy="430887"/>
          </a:xfrm>
          <a:prstGeom prst="rect">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9" name="Rectangle 8">
            <a:extLst>
              <a:ext uri="{FF2B5EF4-FFF2-40B4-BE49-F238E27FC236}">
                <a16:creationId xmlns:a16="http://schemas.microsoft.com/office/drawing/2014/main" id="{07170C8F-0AA7-7FBB-9E5C-BE8223B31BF0}"/>
              </a:ext>
            </a:extLst>
          </p:cNvPr>
          <p:cNvSpPr/>
          <p:nvPr/>
        </p:nvSpPr>
        <p:spPr bwMode="auto">
          <a:xfrm>
            <a:off x="4211960" y="5709484"/>
            <a:ext cx="504056" cy="430887"/>
          </a:xfrm>
          <a:prstGeom prst="rect">
            <a:avLst/>
          </a:prstGeom>
          <a:solidFill>
            <a:srgbClr val="FF0000">
              <a:alpha val="23137"/>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2902399633"/>
      </p:ext>
    </p:extLst>
  </p:cSld>
  <p:clrMapOvr>
    <a:masterClrMapping/>
  </p:clrMapOvr>
  <p:transition spd="slow">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F222-668D-7AFB-7335-CB4452FFD479}"/>
              </a:ext>
            </a:extLst>
          </p:cNvPr>
          <p:cNvSpPr>
            <a:spLocks noGrp="1"/>
          </p:cNvSpPr>
          <p:nvPr>
            <p:ph type="title"/>
          </p:nvPr>
        </p:nvSpPr>
        <p:spPr/>
        <p:txBody>
          <a:bodyPr/>
          <a:lstStyle/>
          <a:p>
            <a:r>
              <a:rPr lang="en-GB" dirty="0"/>
              <a:t>CBOW Neural Networks</a:t>
            </a:r>
          </a:p>
        </p:txBody>
      </p:sp>
      <p:pic>
        <p:nvPicPr>
          <p:cNvPr id="6" name="Content Placeholder 5">
            <a:extLst>
              <a:ext uri="{FF2B5EF4-FFF2-40B4-BE49-F238E27FC236}">
                <a16:creationId xmlns:a16="http://schemas.microsoft.com/office/drawing/2014/main" id="{653CD2B5-47A2-609E-73FE-53B3109EB5D1}"/>
              </a:ext>
            </a:extLst>
          </p:cNvPr>
          <p:cNvPicPr>
            <a:picLocks noGrp="1" noChangeAspect="1"/>
          </p:cNvPicPr>
          <p:nvPr>
            <p:ph idx="1"/>
          </p:nvPr>
        </p:nvPicPr>
        <p:blipFill>
          <a:blip r:embed="rId2"/>
          <a:stretch>
            <a:fillRect/>
          </a:stretch>
        </p:blipFill>
        <p:spPr>
          <a:xfrm>
            <a:off x="467544" y="1460099"/>
            <a:ext cx="4028616" cy="4679950"/>
          </a:xfrm>
        </p:spPr>
      </p:pic>
      <p:sp>
        <p:nvSpPr>
          <p:cNvPr id="4" name="Footer Placeholder 3">
            <a:extLst>
              <a:ext uri="{FF2B5EF4-FFF2-40B4-BE49-F238E27FC236}">
                <a16:creationId xmlns:a16="http://schemas.microsoft.com/office/drawing/2014/main" id="{E0CC42D1-4787-12DE-63C5-44DBD1B27404}"/>
              </a:ext>
            </a:extLst>
          </p:cNvPr>
          <p:cNvSpPr>
            <a:spLocks noGrp="1"/>
          </p:cNvSpPr>
          <p:nvPr>
            <p:ph type="ftr" sz="quarter" idx="11"/>
          </p:nvPr>
        </p:nvSpPr>
        <p:spPr/>
        <p:txBody>
          <a:bodyPr/>
          <a:lstStyle/>
          <a:p>
            <a:pPr algn="l"/>
            <a:r>
              <a:rPr lang="en-GB"/>
              <a:t>CIS041-3 Advanced Information Technology</a:t>
            </a:r>
            <a:endParaRPr lang="en-US" dirty="0"/>
          </a:p>
        </p:txBody>
      </p:sp>
      <p:sp>
        <p:nvSpPr>
          <p:cNvPr id="8" name="TextBox 7">
            <a:extLst>
              <a:ext uri="{FF2B5EF4-FFF2-40B4-BE49-F238E27FC236}">
                <a16:creationId xmlns:a16="http://schemas.microsoft.com/office/drawing/2014/main" id="{1F00880C-550F-7E7F-6C36-E7768E37ABF9}"/>
              </a:ext>
            </a:extLst>
          </p:cNvPr>
          <p:cNvSpPr txBox="1"/>
          <p:nvPr/>
        </p:nvSpPr>
        <p:spPr>
          <a:xfrm>
            <a:off x="4427984" y="1659285"/>
            <a:ext cx="4580793" cy="4247317"/>
          </a:xfrm>
          <a:prstGeom prst="rect">
            <a:avLst/>
          </a:prstGeom>
          <a:noFill/>
        </p:spPr>
        <p:txBody>
          <a:bodyPr wrap="square">
            <a:spAutoFit/>
          </a:bodyPr>
          <a:lstStyle/>
          <a:p>
            <a:pPr marL="285750" indent="-285750">
              <a:buFont typeface="Arial" panose="020B0604020202020204" pitchFamily="34" charset="0"/>
              <a:buChar char="•"/>
            </a:pPr>
            <a:r>
              <a:rPr lang="en-GB" sz="1800" b="0" dirty="0"/>
              <a:t>The input layer consists of the “one-hot” encoded input context words {x1, …, </a:t>
            </a:r>
            <a:r>
              <a:rPr lang="en-GB" sz="1800" b="0" dirty="0" err="1"/>
              <a:t>xC</a:t>
            </a:r>
            <a:r>
              <a:rPr lang="en-GB" sz="1800" b="0" dirty="0"/>
              <a:t>} for a word window of size C and vocabulary of size V. </a:t>
            </a:r>
          </a:p>
          <a:p>
            <a:pPr marL="285750" indent="-285750">
              <a:buFont typeface="Arial" panose="020B0604020202020204" pitchFamily="34" charset="0"/>
              <a:buChar char="•"/>
            </a:pPr>
            <a:r>
              <a:rPr lang="en-GB" sz="1800" b="0" dirty="0"/>
              <a:t>The hidden layer is an N-dimensional vector </a:t>
            </a:r>
            <a:r>
              <a:rPr lang="en-GB" sz="1800" dirty="0"/>
              <a:t>h</a:t>
            </a:r>
            <a:r>
              <a:rPr lang="en-GB" sz="1800" b="0" dirty="0"/>
              <a:t>.</a:t>
            </a:r>
          </a:p>
          <a:p>
            <a:pPr marL="285750" indent="-285750">
              <a:buFont typeface="Arial" panose="020B0604020202020204" pitchFamily="34" charset="0"/>
              <a:buChar char="•"/>
            </a:pPr>
            <a:r>
              <a:rPr lang="en-GB" sz="1800" b="0" dirty="0"/>
              <a:t>The output layer is output word y in the training example which is also “one-hot” encoded with V dimensions.</a:t>
            </a:r>
          </a:p>
          <a:p>
            <a:pPr marL="285750" indent="-285750">
              <a:buFont typeface="Arial" panose="020B0604020202020204" pitchFamily="34" charset="0"/>
              <a:buChar char="•"/>
            </a:pPr>
            <a:r>
              <a:rPr lang="en-GB" sz="1800" b="0" dirty="0"/>
              <a:t>The one-hot encoded input vectors are connected to the hidden layer via a V×N weight matrix </a:t>
            </a:r>
            <a:r>
              <a:rPr lang="en-GB" sz="1800" dirty="0"/>
              <a:t>W</a:t>
            </a:r>
            <a:r>
              <a:rPr lang="en-GB" sz="1800" b="0" dirty="0"/>
              <a:t> </a:t>
            </a:r>
          </a:p>
          <a:p>
            <a:pPr marL="285750" indent="-285750">
              <a:buFont typeface="Arial" panose="020B0604020202020204" pitchFamily="34" charset="0"/>
              <a:buChar char="•"/>
            </a:pPr>
            <a:r>
              <a:rPr lang="en-GB" sz="1800" b="0" dirty="0"/>
              <a:t>The hidden layer is connected to the output layer via a N×V weight matrix </a:t>
            </a:r>
            <a:r>
              <a:rPr lang="en-GB" sz="1800" dirty="0"/>
              <a:t>W′</a:t>
            </a:r>
            <a:r>
              <a:rPr lang="en-GB" sz="1800" b="0" dirty="0"/>
              <a:t>.</a:t>
            </a:r>
          </a:p>
        </p:txBody>
      </p:sp>
      <p:sp>
        <p:nvSpPr>
          <p:cNvPr id="9" name="TextBox 8">
            <a:extLst>
              <a:ext uri="{FF2B5EF4-FFF2-40B4-BE49-F238E27FC236}">
                <a16:creationId xmlns:a16="http://schemas.microsoft.com/office/drawing/2014/main" id="{15DAA3E0-9F03-DE79-192F-639765C8CE10}"/>
              </a:ext>
            </a:extLst>
          </p:cNvPr>
          <p:cNvSpPr txBox="1"/>
          <p:nvPr/>
        </p:nvSpPr>
        <p:spPr>
          <a:xfrm>
            <a:off x="899592" y="2852936"/>
            <a:ext cx="576064" cy="276999"/>
          </a:xfrm>
          <a:prstGeom prst="rect">
            <a:avLst/>
          </a:prstGeom>
          <a:noFill/>
        </p:spPr>
        <p:txBody>
          <a:bodyPr wrap="square" rtlCol="0">
            <a:spAutoFit/>
          </a:bodyPr>
          <a:lstStyle/>
          <a:p>
            <a:r>
              <a:rPr lang="en-GB" sz="1200" b="0" i="1" dirty="0"/>
              <a:t>V-dim</a:t>
            </a:r>
          </a:p>
        </p:txBody>
      </p:sp>
      <p:sp>
        <p:nvSpPr>
          <p:cNvPr id="15" name="Rectangle 14">
            <a:extLst>
              <a:ext uri="{FF2B5EF4-FFF2-40B4-BE49-F238E27FC236}">
                <a16:creationId xmlns:a16="http://schemas.microsoft.com/office/drawing/2014/main" id="{2EE34112-9CC0-A6DA-9D0B-A1EEBB69E007}"/>
              </a:ext>
            </a:extLst>
          </p:cNvPr>
          <p:cNvSpPr/>
          <p:nvPr/>
        </p:nvSpPr>
        <p:spPr bwMode="auto">
          <a:xfrm>
            <a:off x="1151620" y="2186424"/>
            <a:ext cx="648072" cy="3193037"/>
          </a:xfrm>
          <a:prstGeom prst="rect">
            <a:avLst/>
          </a:prstGeom>
          <a:solidFill>
            <a:srgbClr val="00B050">
              <a:alpha val="12157"/>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chemeClr val="tx1"/>
              </a:solidFill>
              <a:effectLst/>
              <a:latin typeface="Tahoma" charset="0"/>
            </a:endParaRPr>
          </a:p>
        </p:txBody>
      </p:sp>
      <p:sp>
        <p:nvSpPr>
          <p:cNvPr id="16" name="Rectangle 15">
            <a:extLst>
              <a:ext uri="{FF2B5EF4-FFF2-40B4-BE49-F238E27FC236}">
                <a16:creationId xmlns:a16="http://schemas.microsoft.com/office/drawing/2014/main" id="{15EE3608-3E28-054B-B597-47B80E02F058}"/>
              </a:ext>
            </a:extLst>
          </p:cNvPr>
          <p:cNvSpPr/>
          <p:nvPr/>
        </p:nvSpPr>
        <p:spPr bwMode="auto">
          <a:xfrm>
            <a:off x="2411760" y="3279483"/>
            <a:ext cx="648072" cy="1041181"/>
          </a:xfrm>
          <a:prstGeom prst="rect">
            <a:avLst/>
          </a:prstGeom>
          <a:solidFill>
            <a:srgbClr val="00B050">
              <a:alpha val="12157"/>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3980062467"/>
      </p:ext>
    </p:extLst>
  </p:cSld>
  <p:clrMapOvr>
    <a:masterClrMapping/>
  </p:clrMapOvr>
  <p:transition spd="slow">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9779-9265-DCA6-9F18-46664874077C}"/>
              </a:ext>
            </a:extLst>
          </p:cNvPr>
          <p:cNvSpPr>
            <a:spLocks noGrp="1"/>
          </p:cNvSpPr>
          <p:nvPr>
            <p:ph type="title"/>
          </p:nvPr>
        </p:nvSpPr>
        <p:spPr/>
        <p:txBody>
          <a:bodyPr/>
          <a:lstStyle/>
          <a:p>
            <a:r>
              <a:rPr lang="en-GB" dirty="0"/>
              <a:t>Forward Propagation</a:t>
            </a:r>
          </a:p>
        </p:txBody>
      </p:sp>
      <p:sp>
        <p:nvSpPr>
          <p:cNvPr id="3" name="Content Placeholder 2">
            <a:extLst>
              <a:ext uri="{FF2B5EF4-FFF2-40B4-BE49-F238E27FC236}">
                <a16:creationId xmlns:a16="http://schemas.microsoft.com/office/drawing/2014/main" id="{95055661-317D-ED3F-1B07-0145303C80BF}"/>
              </a:ext>
            </a:extLst>
          </p:cNvPr>
          <p:cNvSpPr>
            <a:spLocks noGrp="1"/>
          </p:cNvSpPr>
          <p:nvPr>
            <p:ph idx="1"/>
          </p:nvPr>
        </p:nvSpPr>
        <p:spPr>
          <a:xfrm>
            <a:off x="395536" y="1766574"/>
            <a:ext cx="8215064" cy="929708"/>
          </a:xfrm>
        </p:spPr>
        <p:txBody>
          <a:bodyPr/>
          <a:lstStyle/>
          <a:p>
            <a:r>
              <a:rPr lang="en-GB" dirty="0"/>
              <a:t>The first step is to evaluate the output of the hidden layer </a:t>
            </a:r>
            <a:r>
              <a:rPr lang="en-GB" b="1" dirty="0"/>
              <a:t>h. </a:t>
            </a:r>
            <a:r>
              <a:rPr lang="en-GB" dirty="0"/>
              <a:t>it is computed by</a:t>
            </a:r>
          </a:p>
        </p:txBody>
      </p:sp>
      <p:sp>
        <p:nvSpPr>
          <p:cNvPr id="4" name="Footer Placeholder 3">
            <a:extLst>
              <a:ext uri="{FF2B5EF4-FFF2-40B4-BE49-F238E27FC236}">
                <a16:creationId xmlns:a16="http://schemas.microsoft.com/office/drawing/2014/main" id="{69C9B6FC-036A-A349-4219-F88BBD2662E0}"/>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171F2B39-D0E6-EE65-D942-C6B3B2D84F4B}"/>
              </a:ext>
            </a:extLst>
          </p:cNvPr>
          <p:cNvPicPr>
            <a:picLocks noChangeAspect="1"/>
          </p:cNvPicPr>
          <p:nvPr/>
        </p:nvPicPr>
        <p:blipFill>
          <a:blip r:embed="rId2"/>
          <a:stretch>
            <a:fillRect/>
          </a:stretch>
        </p:blipFill>
        <p:spPr>
          <a:xfrm>
            <a:off x="3091215" y="2499292"/>
            <a:ext cx="2961570" cy="929708"/>
          </a:xfrm>
          <a:prstGeom prst="rect">
            <a:avLst/>
          </a:prstGeom>
        </p:spPr>
      </p:pic>
      <p:sp>
        <p:nvSpPr>
          <p:cNvPr id="8" name="TextBox 7">
            <a:extLst>
              <a:ext uri="{FF2B5EF4-FFF2-40B4-BE49-F238E27FC236}">
                <a16:creationId xmlns:a16="http://schemas.microsoft.com/office/drawing/2014/main" id="{C9137BA6-3054-A3EE-A43C-1750DC16360F}"/>
              </a:ext>
            </a:extLst>
          </p:cNvPr>
          <p:cNvSpPr txBox="1"/>
          <p:nvPr/>
        </p:nvSpPr>
        <p:spPr>
          <a:xfrm>
            <a:off x="827584" y="3440323"/>
            <a:ext cx="7783016" cy="769441"/>
          </a:xfrm>
          <a:prstGeom prst="rect">
            <a:avLst/>
          </a:prstGeom>
          <a:noFill/>
        </p:spPr>
        <p:txBody>
          <a:bodyPr wrap="square">
            <a:spAutoFit/>
          </a:bodyPr>
          <a:lstStyle/>
          <a:p>
            <a:r>
              <a:rPr lang="en-GB" dirty="0"/>
              <a:t>it is the average of the input vectors weighted by the matrix W.</a:t>
            </a:r>
          </a:p>
        </p:txBody>
      </p:sp>
      <p:sp>
        <p:nvSpPr>
          <p:cNvPr id="9" name="Content Placeholder 2">
            <a:extLst>
              <a:ext uri="{FF2B5EF4-FFF2-40B4-BE49-F238E27FC236}">
                <a16:creationId xmlns:a16="http://schemas.microsoft.com/office/drawing/2014/main" id="{B9CBE891-1F6E-D2F0-C22A-7351F57ABCF2}"/>
              </a:ext>
            </a:extLst>
          </p:cNvPr>
          <p:cNvSpPr txBox="1">
            <a:spLocks/>
          </p:cNvSpPr>
          <p:nvPr/>
        </p:nvSpPr>
        <p:spPr bwMode="auto">
          <a:xfrm>
            <a:off x="395536" y="4307629"/>
            <a:ext cx="8215064" cy="48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4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0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18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6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4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r>
              <a:rPr lang="en-GB" dirty="0"/>
              <a:t>Next we compute the inputs to each node in the output layer</a:t>
            </a:r>
            <a:endParaRPr lang="en-GB" kern="0" dirty="0"/>
          </a:p>
        </p:txBody>
      </p:sp>
      <p:sp>
        <p:nvSpPr>
          <p:cNvPr id="12" name="TextBox 11">
            <a:extLst>
              <a:ext uri="{FF2B5EF4-FFF2-40B4-BE49-F238E27FC236}">
                <a16:creationId xmlns:a16="http://schemas.microsoft.com/office/drawing/2014/main" id="{1BF8386B-C53B-F94F-219D-F0486077E306}"/>
              </a:ext>
            </a:extLst>
          </p:cNvPr>
          <p:cNvSpPr txBox="1"/>
          <p:nvPr/>
        </p:nvSpPr>
        <p:spPr>
          <a:xfrm>
            <a:off x="548360" y="1295579"/>
            <a:ext cx="7912071" cy="430887"/>
          </a:xfrm>
          <a:prstGeom prst="rect">
            <a:avLst/>
          </a:prstGeom>
          <a:noFill/>
        </p:spPr>
        <p:txBody>
          <a:bodyPr wrap="square">
            <a:spAutoFit/>
          </a:bodyPr>
          <a:lstStyle/>
          <a:p>
            <a:r>
              <a:rPr lang="en-GB" dirty="0"/>
              <a:t>How the output is computed from the input?</a:t>
            </a:r>
          </a:p>
        </p:txBody>
      </p:sp>
      <p:pic>
        <p:nvPicPr>
          <p:cNvPr id="14" name="Picture 13">
            <a:extLst>
              <a:ext uri="{FF2B5EF4-FFF2-40B4-BE49-F238E27FC236}">
                <a16:creationId xmlns:a16="http://schemas.microsoft.com/office/drawing/2014/main" id="{AD276F3D-F2A7-4B67-12FF-3EECF495DB00}"/>
              </a:ext>
            </a:extLst>
          </p:cNvPr>
          <p:cNvPicPr>
            <a:picLocks noChangeAspect="1"/>
          </p:cNvPicPr>
          <p:nvPr/>
        </p:nvPicPr>
        <p:blipFill>
          <a:blip r:embed="rId3"/>
          <a:stretch>
            <a:fillRect/>
          </a:stretch>
        </p:blipFill>
        <p:spPr>
          <a:xfrm>
            <a:off x="3371682" y="4797913"/>
            <a:ext cx="2400635" cy="771633"/>
          </a:xfrm>
          <a:prstGeom prst="rect">
            <a:avLst/>
          </a:prstGeom>
        </p:spPr>
      </p:pic>
      <p:pic>
        <p:nvPicPr>
          <p:cNvPr id="16" name="Picture 15">
            <a:extLst>
              <a:ext uri="{FF2B5EF4-FFF2-40B4-BE49-F238E27FC236}">
                <a16:creationId xmlns:a16="http://schemas.microsoft.com/office/drawing/2014/main" id="{281D3F73-734B-B975-46D0-7993F7959ED2}"/>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1258935" y="5723246"/>
            <a:ext cx="6626128" cy="407407"/>
          </a:xfrm>
          <a:prstGeom prst="rect">
            <a:avLst/>
          </a:prstGeom>
        </p:spPr>
      </p:pic>
    </p:spTree>
    <p:extLst>
      <p:ext uri="{BB962C8B-B14F-4D97-AF65-F5344CB8AC3E}">
        <p14:creationId xmlns:p14="http://schemas.microsoft.com/office/powerpoint/2010/main" val="2208644676"/>
      </p:ext>
    </p:extLst>
  </p:cSld>
  <p:clrMapOvr>
    <a:masterClrMapping/>
  </p:clrMapOvr>
  <p:transition spd="slow">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9779-9265-DCA6-9F18-46664874077C}"/>
              </a:ext>
            </a:extLst>
          </p:cNvPr>
          <p:cNvSpPr>
            <a:spLocks noGrp="1"/>
          </p:cNvSpPr>
          <p:nvPr>
            <p:ph type="title"/>
          </p:nvPr>
        </p:nvSpPr>
        <p:spPr/>
        <p:txBody>
          <a:bodyPr/>
          <a:lstStyle/>
          <a:p>
            <a:r>
              <a:rPr lang="en-GB" dirty="0"/>
              <a:t>Forward Propagation</a:t>
            </a:r>
          </a:p>
        </p:txBody>
      </p:sp>
      <p:sp>
        <p:nvSpPr>
          <p:cNvPr id="3" name="Content Placeholder 2">
            <a:extLst>
              <a:ext uri="{FF2B5EF4-FFF2-40B4-BE49-F238E27FC236}">
                <a16:creationId xmlns:a16="http://schemas.microsoft.com/office/drawing/2014/main" id="{95055661-317D-ED3F-1B07-0145303C80BF}"/>
              </a:ext>
            </a:extLst>
          </p:cNvPr>
          <p:cNvSpPr>
            <a:spLocks noGrp="1"/>
          </p:cNvSpPr>
          <p:nvPr>
            <p:ph idx="1"/>
          </p:nvPr>
        </p:nvSpPr>
        <p:spPr>
          <a:xfrm>
            <a:off x="395536" y="1766574"/>
            <a:ext cx="8215064" cy="929708"/>
          </a:xfrm>
        </p:spPr>
        <p:txBody>
          <a:bodyPr/>
          <a:lstStyle/>
          <a:p>
            <a:r>
              <a:rPr lang="en-GB" dirty="0"/>
              <a:t>Finally we compute the output of the output layer. The output        is obtained by passing the input        through the soft-max function. </a:t>
            </a:r>
          </a:p>
        </p:txBody>
      </p:sp>
      <p:sp>
        <p:nvSpPr>
          <p:cNvPr id="4" name="Footer Placeholder 3">
            <a:extLst>
              <a:ext uri="{FF2B5EF4-FFF2-40B4-BE49-F238E27FC236}">
                <a16:creationId xmlns:a16="http://schemas.microsoft.com/office/drawing/2014/main" id="{69C9B6FC-036A-A349-4219-F88BBD2662E0}"/>
              </a:ext>
            </a:extLst>
          </p:cNvPr>
          <p:cNvSpPr>
            <a:spLocks noGrp="1"/>
          </p:cNvSpPr>
          <p:nvPr>
            <p:ph type="ftr" sz="quarter" idx="11"/>
          </p:nvPr>
        </p:nvSpPr>
        <p:spPr/>
        <p:txBody>
          <a:bodyPr/>
          <a:lstStyle/>
          <a:p>
            <a:pPr algn="l"/>
            <a:r>
              <a:rPr lang="en-GB"/>
              <a:t>CIS041-3 Advanced Information Technology</a:t>
            </a:r>
            <a:endParaRPr lang="en-US" dirty="0"/>
          </a:p>
        </p:txBody>
      </p:sp>
      <p:sp>
        <p:nvSpPr>
          <p:cNvPr id="12" name="TextBox 11">
            <a:extLst>
              <a:ext uri="{FF2B5EF4-FFF2-40B4-BE49-F238E27FC236}">
                <a16:creationId xmlns:a16="http://schemas.microsoft.com/office/drawing/2014/main" id="{1BF8386B-C53B-F94F-219D-F0486077E306}"/>
              </a:ext>
            </a:extLst>
          </p:cNvPr>
          <p:cNvSpPr txBox="1"/>
          <p:nvPr/>
        </p:nvSpPr>
        <p:spPr>
          <a:xfrm>
            <a:off x="548360" y="1295579"/>
            <a:ext cx="7912071" cy="430887"/>
          </a:xfrm>
          <a:prstGeom prst="rect">
            <a:avLst/>
          </a:prstGeom>
          <a:noFill/>
        </p:spPr>
        <p:txBody>
          <a:bodyPr wrap="square">
            <a:spAutoFit/>
          </a:bodyPr>
          <a:lstStyle/>
          <a:p>
            <a:r>
              <a:rPr lang="en-GB" dirty="0"/>
              <a:t>How the output is computed from the input?</a:t>
            </a:r>
          </a:p>
        </p:txBody>
      </p:sp>
      <p:pic>
        <p:nvPicPr>
          <p:cNvPr id="7" name="Picture 6">
            <a:extLst>
              <a:ext uri="{FF2B5EF4-FFF2-40B4-BE49-F238E27FC236}">
                <a16:creationId xmlns:a16="http://schemas.microsoft.com/office/drawing/2014/main" id="{8D8077E0-3ECD-3DFB-91E0-E9D124B38136}"/>
              </a:ext>
            </a:extLst>
          </p:cNvPr>
          <p:cNvPicPr>
            <a:picLocks noChangeAspect="1"/>
          </p:cNvPicPr>
          <p:nvPr/>
        </p:nvPicPr>
        <p:blipFill>
          <a:blip r:embed="rId2"/>
          <a:stretch>
            <a:fillRect/>
          </a:stretch>
        </p:blipFill>
        <p:spPr>
          <a:xfrm>
            <a:off x="1835695" y="2243314"/>
            <a:ext cx="366471" cy="329824"/>
          </a:xfrm>
          <a:prstGeom prst="rect">
            <a:avLst/>
          </a:prstGeom>
        </p:spPr>
      </p:pic>
      <p:pic>
        <p:nvPicPr>
          <p:cNvPr id="11" name="Picture 10">
            <a:extLst>
              <a:ext uri="{FF2B5EF4-FFF2-40B4-BE49-F238E27FC236}">
                <a16:creationId xmlns:a16="http://schemas.microsoft.com/office/drawing/2014/main" id="{0D2998A6-BD01-32E0-CE39-D0FC3FB9F692}"/>
              </a:ext>
            </a:extLst>
          </p:cNvPr>
          <p:cNvPicPr>
            <a:picLocks noChangeAspect="1"/>
          </p:cNvPicPr>
          <p:nvPr/>
        </p:nvPicPr>
        <p:blipFill>
          <a:blip r:embed="rId3"/>
          <a:stretch>
            <a:fillRect/>
          </a:stretch>
        </p:blipFill>
        <p:spPr>
          <a:xfrm>
            <a:off x="6228184" y="2201611"/>
            <a:ext cx="371527" cy="371527"/>
          </a:xfrm>
          <a:prstGeom prst="rect">
            <a:avLst/>
          </a:prstGeom>
        </p:spPr>
      </p:pic>
      <p:sp>
        <p:nvSpPr>
          <p:cNvPr id="17" name="TextBox 16">
            <a:extLst>
              <a:ext uri="{FF2B5EF4-FFF2-40B4-BE49-F238E27FC236}">
                <a16:creationId xmlns:a16="http://schemas.microsoft.com/office/drawing/2014/main" id="{5DF01E54-5208-6FB2-8678-3D13A666E4A7}"/>
              </a:ext>
            </a:extLst>
          </p:cNvPr>
          <p:cNvSpPr txBox="1"/>
          <p:nvPr/>
        </p:nvSpPr>
        <p:spPr>
          <a:xfrm>
            <a:off x="548360" y="4561747"/>
            <a:ext cx="8414997" cy="769441"/>
          </a:xfrm>
          <a:prstGeom prst="rect">
            <a:avLst/>
          </a:prstGeom>
          <a:noFill/>
        </p:spPr>
        <p:txBody>
          <a:bodyPr wrap="square">
            <a:spAutoFit/>
          </a:bodyPr>
          <a:lstStyle/>
          <a:p>
            <a:r>
              <a:rPr lang="en-GB" dirty="0"/>
              <a:t>The purpose of the training is to learn the weight matrices: W and W</a:t>
            </a:r>
            <a:r>
              <a:rPr lang="en-GB" dirty="0">
                <a:effectLst>
                  <a:outerShdw blurRad="38100" dist="38100" dir="2700000" algn="tl">
                    <a:srgbClr val="000000">
                      <a:alpha val="43137"/>
                    </a:srgbClr>
                  </a:outerShdw>
                </a:effectLst>
              </a:rPr>
              <a:t>’</a:t>
            </a:r>
            <a:endParaRPr lang="en-GB" dirty="0"/>
          </a:p>
        </p:txBody>
      </p:sp>
      <p:sp>
        <p:nvSpPr>
          <p:cNvPr id="18" name="Rectangle 17">
            <a:extLst>
              <a:ext uri="{FF2B5EF4-FFF2-40B4-BE49-F238E27FC236}">
                <a16:creationId xmlns:a16="http://schemas.microsoft.com/office/drawing/2014/main" id="{E1A83243-12A4-C121-8122-22C8476C9133}"/>
              </a:ext>
            </a:extLst>
          </p:cNvPr>
          <p:cNvSpPr/>
          <p:nvPr/>
        </p:nvSpPr>
        <p:spPr bwMode="auto">
          <a:xfrm>
            <a:off x="7142562" y="3591931"/>
            <a:ext cx="360040" cy="40265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pic>
        <p:nvPicPr>
          <p:cNvPr id="20" name="Picture 19">
            <a:extLst>
              <a:ext uri="{FF2B5EF4-FFF2-40B4-BE49-F238E27FC236}">
                <a16:creationId xmlns:a16="http://schemas.microsoft.com/office/drawing/2014/main" id="{5BE52B9F-6595-3452-A2C1-0B22FCA64D2D}"/>
              </a:ext>
            </a:extLst>
          </p:cNvPr>
          <p:cNvPicPr>
            <a:picLocks noChangeAspect="1"/>
          </p:cNvPicPr>
          <p:nvPr/>
        </p:nvPicPr>
        <p:blipFill>
          <a:blip r:embed="rId4"/>
          <a:stretch>
            <a:fillRect/>
          </a:stretch>
        </p:blipFill>
        <p:spPr>
          <a:xfrm>
            <a:off x="1573803" y="3140296"/>
            <a:ext cx="5763429" cy="943107"/>
          </a:xfrm>
          <a:prstGeom prst="rect">
            <a:avLst/>
          </a:prstGeom>
        </p:spPr>
      </p:pic>
    </p:spTree>
    <p:extLst>
      <p:ext uri="{BB962C8B-B14F-4D97-AF65-F5344CB8AC3E}">
        <p14:creationId xmlns:p14="http://schemas.microsoft.com/office/powerpoint/2010/main" val="1076545997"/>
      </p:ext>
    </p:extLst>
  </p:cSld>
  <p:clrMapOvr>
    <a:masterClrMapping/>
  </p:clrMapOvr>
  <p:transition spd="slow">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C213-917C-F433-3C3D-77686FEADE6F}"/>
              </a:ext>
            </a:extLst>
          </p:cNvPr>
          <p:cNvSpPr>
            <a:spLocks noGrp="1"/>
          </p:cNvSpPr>
          <p:nvPr>
            <p:ph type="title"/>
          </p:nvPr>
        </p:nvSpPr>
        <p:spPr/>
        <p:txBody>
          <a:bodyPr/>
          <a:lstStyle/>
          <a:p>
            <a:r>
              <a:rPr lang="en-GB" dirty="0"/>
              <a:t>Learning the Weight Matrices</a:t>
            </a:r>
          </a:p>
        </p:txBody>
      </p:sp>
      <p:sp>
        <p:nvSpPr>
          <p:cNvPr id="3" name="Content Placeholder 2">
            <a:extLst>
              <a:ext uri="{FF2B5EF4-FFF2-40B4-BE49-F238E27FC236}">
                <a16:creationId xmlns:a16="http://schemas.microsoft.com/office/drawing/2014/main" id="{346D861C-FC27-AF2C-DB70-A2830915201B}"/>
              </a:ext>
            </a:extLst>
          </p:cNvPr>
          <p:cNvSpPr>
            <a:spLocks noGrp="1"/>
          </p:cNvSpPr>
          <p:nvPr>
            <p:ph idx="1"/>
          </p:nvPr>
        </p:nvSpPr>
        <p:spPr>
          <a:xfrm>
            <a:off x="407368" y="1412776"/>
            <a:ext cx="8215064" cy="4680520"/>
          </a:xfrm>
        </p:spPr>
        <p:txBody>
          <a:bodyPr/>
          <a:lstStyle/>
          <a:p>
            <a:pPr marL="0" indent="0">
              <a:buNone/>
            </a:pPr>
            <a:r>
              <a:rPr lang="en-GB" sz="2800" b="1" dirty="0">
                <a:solidFill>
                  <a:schemeClr val="tx1"/>
                </a:solidFill>
              </a:rPr>
              <a:t>Backpropagation:</a:t>
            </a:r>
          </a:p>
          <a:p>
            <a:r>
              <a:rPr lang="en-GB" dirty="0"/>
              <a:t>We begin with randomly initialized values of </a:t>
            </a:r>
            <a:r>
              <a:rPr lang="en-GB" b="1" dirty="0">
                <a:solidFill>
                  <a:srgbClr val="002060"/>
                </a:solidFill>
              </a:rPr>
              <a:t>W</a:t>
            </a:r>
            <a:r>
              <a:rPr lang="en-GB" dirty="0"/>
              <a:t> and </a:t>
            </a:r>
            <a:r>
              <a:rPr lang="en-GB" b="1" dirty="0"/>
              <a:t>W’.</a:t>
            </a:r>
          </a:p>
          <a:p>
            <a:r>
              <a:rPr lang="en-GB" dirty="0"/>
              <a:t>We then sequentially feed training examples into our model and observe the error which is some function of the difference between the expected output and the actual output. </a:t>
            </a:r>
          </a:p>
          <a:p>
            <a:r>
              <a:rPr lang="en-GB" dirty="0"/>
              <a:t>We then compute the gradient of this error with respect to the elements of both weight matrices and correct them in the direction of this gradient. </a:t>
            </a:r>
          </a:p>
          <a:p>
            <a:r>
              <a:rPr lang="en-GB" dirty="0"/>
              <a:t>This general optimization procedure is known as stochastic gradient descent (or SGD).</a:t>
            </a:r>
            <a:endParaRPr lang="en-GB" b="1" dirty="0">
              <a:solidFill>
                <a:schemeClr val="tx1"/>
              </a:solidFill>
            </a:endParaRPr>
          </a:p>
        </p:txBody>
      </p:sp>
      <p:sp>
        <p:nvSpPr>
          <p:cNvPr id="4" name="Footer Placeholder 3">
            <a:extLst>
              <a:ext uri="{FF2B5EF4-FFF2-40B4-BE49-F238E27FC236}">
                <a16:creationId xmlns:a16="http://schemas.microsoft.com/office/drawing/2014/main" id="{A8B3856D-AA66-327F-2892-CC5FE50C99D0}"/>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1612490267"/>
      </p:ext>
    </p:extLst>
  </p:cSld>
  <p:clrMapOvr>
    <a:masterClrMapping/>
  </p:clrMapOvr>
  <p:transition spd="slow">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C213-917C-F433-3C3D-77686FEADE6F}"/>
              </a:ext>
            </a:extLst>
          </p:cNvPr>
          <p:cNvSpPr>
            <a:spLocks noGrp="1"/>
          </p:cNvSpPr>
          <p:nvPr>
            <p:ph type="title"/>
          </p:nvPr>
        </p:nvSpPr>
        <p:spPr/>
        <p:txBody>
          <a:bodyPr/>
          <a:lstStyle/>
          <a:p>
            <a:r>
              <a:rPr lang="en-GB" dirty="0"/>
              <a:t>Learning the Weight Matrices</a:t>
            </a:r>
          </a:p>
        </p:txBody>
      </p:sp>
      <p:sp>
        <p:nvSpPr>
          <p:cNvPr id="3" name="Content Placeholder 2">
            <a:extLst>
              <a:ext uri="{FF2B5EF4-FFF2-40B4-BE49-F238E27FC236}">
                <a16:creationId xmlns:a16="http://schemas.microsoft.com/office/drawing/2014/main" id="{346D861C-FC27-AF2C-DB70-A2830915201B}"/>
              </a:ext>
            </a:extLst>
          </p:cNvPr>
          <p:cNvSpPr>
            <a:spLocks noGrp="1"/>
          </p:cNvSpPr>
          <p:nvPr>
            <p:ph idx="1"/>
          </p:nvPr>
        </p:nvSpPr>
        <p:spPr>
          <a:xfrm>
            <a:off x="395535" y="1364860"/>
            <a:ext cx="8572028" cy="792088"/>
          </a:xfrm>
        </p:spPr>
        <p:txBody>
          <a:bodyPr/>
          <a:lstStyle/>
          <a:p>
            <a:pPr marL="0" indent="0">
              <a:buNone/>
            </a:pPr>
            <a:r>
              <a:rPr lang="en-GB" sz="2800" b="1" dirty="0">
                <a:solidFill>
                  <a:schemeClr val="tx1"/>
                </a:solidFill>
              </a:rPr>
              <a:t>Define the loss function: </a:t>
            </a:r>
            <a:r>
              <a:rPr lang="en-GB" dirty="0"/>
              <a:t>The objective is to maximize the </a:t>
            </a:r>
            <a:r>
              <a:rPr lang="en-GB" dirty="0">
                <a:solidFill>
                  <a:srgbClr val="00B050"/>
                </a:solidFill>
              </a:rPr>
              <a:t>conditional probability </a:t>
            </a:r>
            <a:r>
              <a:rPr lang="en-GB" dirty="0"/>
              <a:t>of the output word given the input context</a:t>
            </a:r>
          </a:p>
        </p:txBody>
      </p:sp>
      <p:sp>
        <p:nvSpPr>
          <p:cNvPr id="4" name="Footer Placeholder 3">
            <a:extLst>
              <a:ext uri="{FF2B5EF4-FFF2-40B4-BE49-F238E27FC236}">
                <a16:creationId xmlns:a16="http://schemas.microsoft.com/office/drawing/2014/main" id="{A8B3856D-AA66-327F-2892-CC5FE50C99D0}"/>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74FCADBC-1CE8-908C-DBAD-F720AFA9A198}"/>
              </a:ext>
            </a:extLst>
          </p:cNvPr>
          <p:cNvPicPr>
            <a:picLocks noChangeAspect="1"/>
          </p:cNvPicPr>
          <p:nvPr/>
        </p:nvPicPr>
        <p:blipFill>
          <a:blip r:embed="rId2"/>
          <a:stretch>
            <a:fillRect/>
          </a:stretch>
        </p:blipFill>
        <p:spPr>
          <a:xfrm>
            <a:off x="823386" y="2462153"/>
            <a:ext cx="7716327" cy="2267266"/>
          </a:xfrm>
          <a:prstGeom prst="rect">
            <a:avLst/>
          </a:prstGeom>
        </p:spPr>
      </p:pic>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8104556-149C-759D-EC54-0AB1F9BCCDB5}"/>
                  </a:ext>
                </a:extLst>
              </p:cNvPr>
              <p:cNvSpPr txBox="1">
                <a:spLocks/>
              </p:cNvSpPr>
              <p:nvPr/>
            </p:nvSpPr>
            <p:spPr bwMode="auto">
              <a:xfrm>
                <a:off x="1403648" y="4775959"/>
                <a:ext cx="8198867"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4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0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18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6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4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pPr marL="0" indent="0">
                  <a:buFontTx/>
                  <a:buNone/>
                </a:pPr>
                <a:r>
                  <a:rPr lang="en-GB" kern="0" dirty="0"/>
                  <a:t>Where </a:t>
                </a:r>
                <a14:m>
                  <m:oMath xmlns:m="http://schemas.openxmlformats.org/officeDocument/2006/math">
                    <m:sSup>
                      <m:sSupPr>
                        <m:ctrlPr>
                          <a:rPr lang="en-GB" i="1" kern="0" smtClean="0">
                            <a:latin typeface="Cambria Math" panose="02040503050406030204" pitchFamily="18" charset="0"/>
                          </a:rPr>
                        </m:ctrlPr>
                      </m:sSupPr>
                      <m:e>
                        <m:r>
                          <a:rPr lang="en-GB" b="0" i="1" kern="0" smtClean="0">
                            <a:latin typeface="Cambria Math" panose="02040503050406030204" pitchFamily="18" charset="0"/>
                          </a:rPr>
                          <m:t>𝑗</m:t>
                        </m:r>
                      </m:e>
                      <m:sup>
                        <m:r>
                          <a:rPr lang="en-GB" b="0" i="1" kern="0" smtClean="0">
                            <a:latin typeface="Cambria Math" panose="02040503050406030204" pitchFamily="18" charset="0"/>
                          </a:rPr>
                          <m:t>∗</m:t>
                        </m:r>
                      </m:sup>
                    </m:sSup>
                    <m:r>
                      <a:rPr lang="en-GB" b="0" i="1" kern="0" smtClean="0">
                        <a:latin typeface="Cambria Math" panose="02040503050406030204" pitchFamily="18" charset="0"/>
                      </a:rPr>
                      <m:t> </m:t>
                    </m:r>
                  </m:oMath>
                </a14:m>
                <a:r>
                  <a:rPr lang="en-GB" kern="0" dirty="0"/>
                  <a:t>is the index of the actual output word. </a:t>
                </a:r>
              </a:p>
            </p:txBody>
          </p:sp>
        </mc:Choice>
        <mc:Fallback xmlns="">
          <p:sp>
            <p:nvSpPr>
              <p:cNvPr id="7" name="Content Placeholder 2">
                <a:extLst>
                  <a:ext uri="{FF2B5EF4-FFF2-40B4-BE49-F238E27FC236}">
                    <a16:creationId xmlns:a16="http://schemas.microsoft.com/office/drawing/2014/main" id="{48104556-149C-759D-EC54-0AB1F9BCCDB5}"/>
                  </a:ext>
                </a:extLst>
              </p:cNvPr>
              <p:cNvSpPr txBox="1">
                <a:spLocks noRot="1" noChangeAspect="1" noMove="1" noResize="1" noEditPoints="1" noAdjustHandles="1" noChangeArrowheads="1" noChangeShapeType="1" noTextEdit="1"/>
              </p:cNvSpPr>
              <p:nvPr/>
            </p:nvSpPr>
            <p:spPr bwMode="auto">
              <a:xfrm>
                <a:off x="1403648" y="4775959"/>
                <a:ext cx="8198867" cy="365125"/>
              </a:xfrm>
              <a:prstGeom prst="rect">
                <a:avLst/>
              </a:prstGeom>
              <a:blipFill>
                <a:blip r:embed="rId3"/>
                <a:stretch>
                  <a:fillRect l="-1115" t="-13333" b="-6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GB">
                    <a:noFill/>
                  </a:rPr>
                  <a:t> </a:t>
                </a:r>
              </a:p>
            </p:txBody>
          </p:sp>
        </mc:Fallback>
      </mc:AlternateContent>
      <p:sp>
        <p:nvSpPr>
          <p:cNvPr id="9" name="TextBox 8">
            <a:extLst>
              <a:ext uri="{FF2B5EF4-FFF2-40B4-BE49-F238E27FC236}">
                <a16:creationId xmlns:a16="http://schemas.microsoft.com/office/drawing/2014/main" id="{544CD060-02DD-2EFD-822D-6B3F7FF6FF74}"/>
              </a:ext>
            </a:extLst>
          </p:cNvPr>
          <p:cNvSpPr txBox="1"/>
          <p:nvPr/>
        </p:nvSpPr>
        <p:spPr>
          <a:xfrm>
            <a:off x="550523" y="5301208"/>
            <a:ext cx="8061003" cy="1107996"/>
          </a:xfrm>
          <a:prstGeom prst="rect">
            <a:avLst/>
          </a:prstGeom>
          <a:noFill/>
        </p:spPr>
        <p:txBody>
          <a:bodyPr wrap="square">
            <a:spAutoFit/>
          </a:bodyPr>
          <a:lstStyle/>
          <a:p>
            <a:r>
              <a:rPr lang="en-GB" dirty="0"/>
              <a:t>The next step is to derive the update equation for the hidden-output layer weights W’, then derive the weights for the input-hidden layer weights W</a:t>
            </a:r>
          </a:p>
        </p:txBody>
      </p:sp>
    </p:spTree>
    <p:extLst>
      <p:ext uri="{BB962C8B-B14F-4D97-AF65-F5344CB8AC3E}">
        <p14:creationId xmlns:p14="http://schemas.microsoft.com/office/powerpoint/2010/main" val="87858686"/>
      </p:ext>
    </p:extLst>
  </p:cSld>
  <p:clrMapOvr>
    <a:masterClrMapping/>
  </p:clrMapOvr>
  <p:transition spd="slow">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5771C-DC04-FDBC-4B66-CDF8A1894E94}"/>
              </a:ext>
            </a:extLst>
          </p:cNvPr>
          <p:cNvSpPr>
            <a:spLocks noGrp="1"/>
          </p:cNvSpPr>
          <p:nvPr>
            <p:ph type="title"/>
          </p:nvPr>
        </p:nvSpPr>
        <p:spPr>
          <a:xfrm>
            <a:off x="1187624" y="373856"/>
            <a:ext cx="7422976" cy="685800"/>
          </a:xfrm>
        </p:spPr>
        <p:txBody>
          <a:bodyPr/>
          <a:lstStyle/>
          <a:p>
            <a:r>
              <a:rPr lang="en-GB" dirty="0"/>
              <a:t>Updating the hidden-output layer weights</a:t>
            </a:r>
          </a:p>
        </p:txBody>
      </p:sp>
      <p:sp>
        <p:nvSpPr>
          <p:cNvPr id="3" name="Content Placeholder 2">
            <a:extLst>
              <a:ext uri="{FF2B5EF4-FFF2-40B4-BE49-F238E27FC236}">
                <a16:creationId xmlns:a16="http://schemas.microsoft.com/office/drawing/2014/main" id="{3F162BDE-D588-67F8-A434-333CC557961F}"/>
              </a:ext>
            </a:extLst>
          </p:cNvPr>
          <p:cNvSpPr>
            <a:spLocks noGrp="1"/>
          </p:cNvSpPr>
          <p:nvPr>
            <p:ph idx="1"/>
          </p:nvPr>
        </p:nvSpPr>
        <p:spPr>
          <a:xfrm>
            <a:off x="404922" y="1420827"/>
            <a:ext cx="8215064" cy="1008112"/>
          </a:xfrm>
        </p:spPr>
        <p:txBody>
          <a:bodyPr/>
          <a:lstStyle/>
          <a:p>
            <a:r>
              <a:rPr lang="en-GB" dirty="0"/>
              <a:t>The first step is to compute the </a:t>
            </a:r>
            <a:r>
              <a:rPr lang="en-GB" dirty="0">
                <a:solidFill>
                  <a:srgbClr val="00B050"/>
                </a:solidFill>
              </a:rPr>
              <a:t>derivative </a:t>
            </a:r>
            <a:r>
              <a:rPr lang="en-GB" dirty="0"/>
              <a:t>of the loss function with respect to the input to the      node in the output layer </a:t>
            </a:r>
          </a:p>
        </p:txBody>
      </p:sp>
      <p:sp>
        <p:nvSpPr>
          <p:cNvPr id="4" name="Footer Placeholder 3">
            <a:extLst>
              <a:ext uri="{FF2B5EF4-FFF2-40B4-BE49-F238E27FC236}">
                <a16:creationId xmlns:a16="http://schemas.microsoft.com/office/drawing/2014/main" id="{957300A2-3F94-854C-8BD6-94B07982013B}"/>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5B63D4DD-0A9F-B534-15AC-96267115A7F3}"/>
              </a:ext>
            </a:extLst>
          </p:cNvPr>
          <p:cNvPicPr>
            <a:picLocks noChangeAspect="1"/>
          </p:cNvPicPr>
          <p:nvPr/>
        </p:nvPicPr>
        <p:blipFill>
          <a:blip r:embed="rId2"/>
          <a:stretch>
            <a:fillRect/>
          </a:stretch>
        </p:blipFill>
        <p:spPr>
          <a:xfrm>
            <a:off x="4788023" y="1906970"/>
            <a:ext cx="294047" cy="294047"/>
          </a:xfrm>
          <a:prstGeom prst="rect">
            <a:avLst/>
          </a:prstGeom>
        </p:spPr>
      </p:pic>
      <p:pic>
        <p:nvPicPr>
          <p:cNvPr id="8" name="Picture 7">
            <a:extLst>
              <a:ext uri="{FF2B5EF4-FFF2-40B4-BE49-F238E27FC236}">
                <a16:creationId xmlns:a16="http://schemas.microsoft.com/office/drawing/2014/main" id="{97860D43-09A3-86FA-530D-7DBD7FA321FE}"/>
              </a:ext>
            </a:extLst>
          </p:cNvPr>
          <p:cNvPicPr>
            <a:picLocks noChangeAspect="1"/>
          </p:cNvPicPr>
          <p:nvPr/>
        </p:nvPicPr>
        <p:blipFill>
          <a:blip r:embed="rId3"/>
          <a:stretch>
            <a:fillRect/>
          </a:stretch>
        </p:blipFill>
        <p:spPr>
          <a:xfrm>
            <a:off x="8172400" y="1924883"/>
            <a:ext cx="342948" cy="282148"/>
          </a:xfrm>
          <a:prstGeom prst="rect">
            <a:avLst/>
          </a:prstGeom>
        </p:spPr>
      </p:pic>
      <p:pic>
        <p:nvPicPr>
          <p:cNvPr id="10" name="Picture 9">
            <a:extLst>
              <a:ext uri="{FF2B5EF4-FFF2-40B4-BE49-F238E27FC236}">
                <a16:creationId xmlns:a16="http://schemas.microsoft.com/office/drawing/2014/main" id="{68F14899-9761-BEC8-1905-369338880E84}"/>
              </a:ext>
            </a:extLst>
          </p:cNvPr>
          <p:cNvPicPr>
            <a:picLocks noChangeAspect="1"/>
          </p:cNvPicPr>
          <p:nvPr/>
        </p:nvPicPr>
        <p:blipFill>
          <a:blip r:embed="rId4"/>
          <a:stretch>
            <a:fillRect/>
          </a:stretch>
        </p:blipFill>
        <p:spPr>
          <a:xfrm>
            <a:off x="3438367" y="2235251"/>
            <a:ext cx="2267266" cy="933580"/>
          </a:xfrm>
          <a:prstGeom prst="rect">
            <a:avLst/>
          </a:prstGeom>
        </p:spPr>
      </p:pic>
      <p:sp>
        <p:nvSpPr>
          <p:cNvPr id="11" name="Content Placeholder 2">
            <a:extLst>
              <a:ext uri="{FF2B5EF4-FFF2-40B4-BE49-F238E27FC236}">
                <a16:creationId xmlns:a16="http://schemas.microsoft.com/office/drawing/2014/main" id="{EBC5537F-60CD-DEC3-CD07-6EB58E69D0D0}"/>
              </a:ext>
            </a:extLst>
          </p:cNvPr>
          <p:cNvSpPr txBox="1">
            <a:spLocks/>
          </p:cNvSpPr>
          <p:nvPr/>
        </p:nvSpPr>
        <p:spPr bwMode="auto">
          <a:xfrm>
            <a:off x="827515" y="3239465"/>
            <a:ext cx="768783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4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0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18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6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4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pPr marL="0" indent="0">
              <a:buNone/>
            </a:pPr>
            <a:r>
              <a:rPr lang="en-GB" sz="2200" dirty="0"/>
              <a:t>where               if                otherwise             . This is simply the prediction error of node in the output layer. </a:t>
            </a:r>
          </a:p>
        </p:txBody>
      </p:sp>
      <p:pic>
        <p:nvPicPr>
          <p:cNvPr id="13" name="Picture 12">
            <a:extLst>
              <a:ext uri="{FF2B5EF4-FFF2-40B4-BE49-F238E27FC236}">
                <a16:creationId xmlns:a16="http://schemas.microsoft.com/office/drawing/2014/main" id="{E5007CF3-CAF3-BF33-B3AC-361A758A964B}"/>
              </a:ext>
            </a:extLst>
          </p:cNvPr>
          <p:cNvPicPr>
            <a:picLocks noChangeAspect="1"/>
          </p:cNvPicPr>
          <p:nvPr/>
        </p:nvPicPr>
        <p:blipFill>
          <a:blip r:embed="rId5"/>
          <a:stretch>
            <a:fillRect/>
          </a:stretch>
        </p:blipFill>
        <p:spPr>
          <a:xfrm>
            <a:off x="1674143" y="3351617"/>
            <a:ext cx="800212" cy="342948"/>
          </a:xfrm>
          <a:prstGeom prst="rect">
            <a:avLst/>
          </a:prstGeom>
        </p:spPr>
      </p:pic>
      <p:pic>
        <p:nvPicPr>
          <p:cNvPr id="15" name="Picture 14">
            <a:extLst>
              <a:ext uri="{FF2B5EF4-FFF2-40B4-BE49-F238E27FC236}">
                <a16:creationId xmlns:a16="http://schemas.microsoft.com/office/drawing/2014/main" id="{045AB571-6399-DD46-89C7-5A9DDF1DC7F2}"/>
              </a:ext>
            </a:extLst>
          </p:cNvPr>
          <p:cNvPicPr>
            <a:picLocks noChangeAspect="1"/>
          </p:cNvPicPr>
          <p:nvPr/>
        </p:nvPicPr>
        <p:blipFill>
          <a:blip r:embed="rId6"/>
          <a:stretch>
            <a:fillRect/>
          </a:stretch>
        </p:blipFill>
        <p:spPr>
          <a:xfrm>
            <a:off x="2859371" y="3325319"/>
            <a:ext cx="800212" cy="333422"/>
          </a:xfrm>
          <a:prstGeom prst="rect">
            <a:avLst/>
          </a:prstGeom>
        </p:spPr>
      </p:pic>
      <p:pic>
        <p:nvPicPr>
          <p:cNvPr id="17" name="Picture 16">
            <a:extLst>
              <a:ext uri="{FF2B5EF4-FFF2-40B4-BE49-F238E27FC236}">
                <a16:creationId xmlns:a16="http://schemas.microsoft.com/office/drawing/2014/main" id="{79A1F330-C11D-D57C-1E65-231CA227FC5A}"/>
              </a:ext>
            </a:extLst>
          </p:cNvPr>
          <p:cNvPicPr>
            <a:picLocks noChangeAspect="1"/>
          </p:cNvPicPr>
          <p:nvPr/>
        </p:nvPicPr>
        <p:blipFill>
          <a:blip r:embed="rId7"/>
          <a:stretch>
            <a:fillRect/>
          </a:stretch>
        </p:blipFill>
        <p:spPr>
          <a:xfrm>
            <a:off x="4935047" y="3332564"/>
            <a:ext cx="819264" cy="362001"/>
          </a:xfrm>
          <a:prstGeom prst="rect">
            <a:avLst/>
          </a:prstGeom>
        </p:spPr>
      </p:pic>
      <p:sp>
        <p:nvSpPr>
          <p:cNvPr id="20" name="Content Placeholder 2">
            <a:extLst>
              <a:ext uri="{FF2B5EF4-FFF2-40B4-BE49-F238E27FC236}">
                <a16:creationId xmlns:a16="http://schemas.microsoft.com/office/drawing/2014/main" id="{8FFD581C-DEDC-5039-7650-04D991CCD255}"/>
              </a:ext>
            </a:extLst>
          </p:cNvPr>
          <p:cNvSpPr txBox="1">
            <a:spLocks/>
          </p:cNvSpPr>
          <p:nvPr/>
        </p:nvSpPr>
        <p:spPr bwMode="auto">
          <a:xfrm>
            <a:off x="323528" y="4115737"/>
            <a:ext cx="768783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4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0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18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6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4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r>
              <a:rPr lang="en-GB" dirty="0"/>
              <a:t>Next we take the derivative of </a:t>
            </a:r>
            <a:r>
              <a:rPr lang="en-GB" b="1" i="1" dirty="0">
                <a:solidFill>
                  <a:schemeClr val="tx1"/>
                </a:solidFill>
              </a:rPr>
              <a:t>E</a:t>
            </a:r>
            <a:r>
              <a:rPr lang="en-GB" i="1" dirty="0"/>
              <a:t> </a:t>
            </a:r>
            <a:r>
              <a:rPr lang="en-GB" dirty="0"/>
              <a:t>with respect to the output weight          using the chain rule.</a:t>
            </a:r>
          </a:p>
        </p:txBody>
      </p:sp>
      <p:pic>
        <p:nvPicPr>
          <p:cNvPr id="22" name="Picture 21">
            <a:extLst>
              <a:ext uri="{FF2B5EF4-FFF2-40B4-BE49-F238E27FC236}">
                <a16:creationId xmlns:a16="http://schemas.microsoft.com/office/drawing/2014/main" id="{F5171BED-D690-CA5E-AB05-1996C1115EA7}"/>
              </a:ext>
            </a:extLst>
          </p:cNvPr>
          <p:cNvPicPr>
            <a:picLocks noChangeAspect="1"/>
          </p:cNvPicPr>
          <p:nvPr/>
        </p:nvPicPr>
        <p:blipFill>
          <a:blip r:embed="rId8"/>
          <a:stretch>
            <a:fillRect/>
          </a:stretch>
        </p:blipFill>
        <p:spPr>
          <a:xfrm>
            <a:off x="2591877" y="4529746"/>
            <a:ext cx="543001" cy="419158"/>
          </a:xfrm>
          <a:prstGeom prst="rect">
            <a:avLst/>
          </a:prstGeom>
        </p:spPr>
      </p:pic>
      <p:pic>
        <p:nvPicPr>
          <p:cNvPr id="24" name="Picture 23">
            <a:extLst>
              <a:ext uri="{FF2B5EF4-FFF2-40B4-BE49-F238E27FC236}">
                <a16:creationId xmlns:a16="http://schemas.microsoft.com/office/drawing/2014/main" id="{4FB548AC-45F1-7764-6F25-FB0B390369F5}"/>
              </a:ext>
            </a:extLst>
          </p:cNvPr>
          <p:cNvPicPr>
            <a:picLocks noChangeAspect="1"/>
          </p:cNvPicPr>
          <p:nvPr/>
        </p:nvPicPr>
        <p:blipFill>
          <a:blip r:embed="rId9"/>
          <a:stretch>
            <a:fillRect/>
          </a:stretch>
        </p:blipFill>
        <p:spPr>
          <a:xfrm>
            <a:off x="2294503" y="5090172"/>
            <a:ext cx="6325483" cy="1267002"/>
          </a:xfrm>
          <a:prstGeom prst="rect">
            <a:avLst/>
          </a:prstGeom>
        </p:spPr>
      </p:pic>
    </p:spTree>
    <p:extLst>
      <p:ext uri="{BB962C8B-B14F-4D97-AF65-F5344CB8AC3E}">
        <p14:creationId xmlns:p14="http://schemas.microsoft.com/office/powerpoint/2010/main" val="965410157"/>
      </p:ext>
    </p:extLst>
  </p:cSld>
  <p:clrMapOvr>
    <a:masterClrMapping/>
  </p:clrMapOvr>
  <p:transition spd="slow">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B6EF1-7969-F89B-F3D5-94568C7E173E}"/>
              </a:ext>
            </a:extLst>
          </p:cNvPr>
          <p:cNvSpPr>
            <a:spLocks noGrp="1"/>
          </p:cNvSpPr>
          <p:nvPr>
            <p:ph idx="1"/>
          </p:nvPr>
        </p:nvSpPr>
        <p:spPr>
          <a:xfrm>
            <a:off x="395536" y="1556792"/>
            <a:ext cx="8215064" cy="1080120"/>
          </a:xfrm>
        </p:spPr>
        <p:txBody>
          <a:bodyPr/>
          <a:lstStyle/>
          <a:p>
            <a:r>
              <a:rPr lang="en-GB" dirty="0"/>
              <a:t>Now that we have the </a:t>
            </a:r>
            <a:r>
              <a:rPr lang="en-GB" dirty="0">
                <a:solidFill>
                  <a:srgbClr val="00B050"/>
                </a:solidFill>
              </a:rPr>
              <a:t>gradient</a:t>
            </a:r>
            <a:r>
              <a:rPr lang="en-GB" dirty="0"/>
              <a:t> with respect to </a:t>
            </a:r>
            <a:r>
              <a:rPr lang="en-GB" dirty="0">
                <a:solidFill>
                  <a:srgbClr val="00B050"/>
                </a:solidFill>
              </a:rPr>
              <a:t>an arbitrary output weight </a:t>
            </a:r>
            <a:r>
              <a:rPr lang="en-GB" dirty="0"/>
              <a:t>, we can define the stochastic gradient descent equation.</a:t>
            </a:r>
          </a:p>
        </p:txBody>
      </p:sp>
      <p:sp>
        <p:nvSpPr>
          <p:cNvPr id="4" name="Footer Placeholder 3">
            <a:extLst>
              <a:ext uri="{FF2B5EF4-FFF2-40B4-BE49-F238E27FC236}">
                <a16:creationId xmlns:a16="http://schemas.microsoft.com/office/drawing/2014/main" id="{658A1F4B-C62A-B97D-DA94-7BB8FC00544D}"/>
              </a:ext>
            </a:extLst>
          </p:cNvPr>
          <p:cNvSpPr>
            <a:spLocks noGrp="1"/>
          </p:cNvSpPr>
          <p:nvPr>
            <p:ph type="ftr" sz="quarter" idx="11"/>
          </p:nvPr>
        </p:nvSpPr>
        <p:spPr/>
        <p:txBody>
          <a:bodyPr/>
          <a:lstStyle/>
          <a:p>
            <a:pPr algn="l"/>
            <a:r>
              <a:rPr lang="en-GB"/>
              <a:t>CIS041-3 Advanced Information Technology</a:t>
            </a:r>
            <a:endParaRPr lang="en-US" dirty="0"/>
          </a:p>
        </p:txBody>
      </p:sp>
      <p:sp>
        <p:nvSpPr>
          <p:cNvPr id="5" name="Title 1">
            <a:extLst>
              <a:ext uri="{FF2B5EF4-FFF2-40B4-BE49-F238E27FC236}">
                <a16:creationId xmlns:a16="http://schemas.microsoft.com/office/drawing/2014/main" id="{B09D6EF1-7F97-B797-4318-79CD91A110C7}"/>
              </a:ext>
            </a:extLst>
          </p:cNvPr>
          <p:cNvSpPr>
            <a:spLocks noGrp="1"/>
          </p:cNvSpPr>
          <p:nvPr>
            <p:ph type="title"/>
          </p:nvPr>
        </p:nvSpPr>
        <p:spPr>
          <a:xfrm>
            <a:off x="1187624" y="404664"/>
            <a:ext cx="7493017" cy="685800"/>
          </a:xfrm>
        </p:spPr>
        <p:txBody>
          <a:bodyPr/>
          <a:lstStyle/>
          <a:p>
            <a:r>
              <a:rPr lang="en-GB" dirty="0"/>
              <a:t>Updating the hidden-output layer weights</a:t>
            </a:r>
          </a:p>
        </p:txBody>
      </p:sp>
      <p:pic>
        <p:nvPicPr>
          <p:cNvPr id="11" name="Picture 10">
            <a:extLst>
              <a:ext uri="{FF2B5EF4-FFF2-40B4-BE49-F238E27FC236}">
                <a16:creationId xmlns:a16="http://schemas.microsoft.com/office/drawing/2014/main" id="{F1D84548-8B69-A95D-8533-C7A2FC00B03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495260" y="2800262"/>
            <a:ext cx="4153480" cy="628738"/>
          </a:xfrm>
          <a:prstGeom prst="rect">
            <a:avLst/>
          </a:prstGeom>
        </p:spPr>
      </p:pic>
      <p:sp>
        <p:nvSpPr>
          <p:cNvPr id="12" name="Content Placeholder 2">
            <a:extLst>
              <a:ext uri="{FF2B5EF4-FFF2-40B4-BE49-F238E27FC236}">
                <a16:creationId xmlns:a16="http://schemas.microsoft.com/office/drawing/2014/main" id="{E9B3510C-DF51-0564-ED37-65327E77BE99}"/>
              </a:ext>
            </a:extLst>
          </p:cNvPr>
          <p:cNvSpPr txBox="1">
            <a:spLocks/>
          </p:cNvSpPr>
          <p:nvPr/>
        </p:nvSpPr>
        <p:spPr bwMode="auto">
          <a:xfrm>
            <a:off x="1547664" y="3409787"/>
            <a:ext cx="6408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4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0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18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6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4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pPr marL="0" indent="0">
              <a:buNone/>
            </a:pPr>
            <a:r>
              <a:rPr lang="en-GB" kern="0" dirty="0"/>
              <a:t>or</a:t>
            </a:r>
          </a:p>
        </p:txBody>
      </p:sp>
      <p:pic>
        <p:nvPicPr>
          <p:cNvPr id="14" name="Picture 13">
            <a:extLst>
              <a:ext uri="{FF2B5EF4-FFF2-40B4-BE49-F238E27FC236}">
                <a16:creationId xmlns:a16="http://schemas.microsoft.com/office/drawing/2014/main" id="{5FC42970-A551-3B43-E06C-FBFA1231F16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500834" y="3696213"/>
            <a:ext cx="4560822" cy="650139"/>
          </a:xfrm>
          <a:prstGeom prst="rect">
            <a:avLst/>
          </a:prstGeom>
        </p:spPr>
      </p:pic>
      <p:pic>
        <p:nvPicPr>
          <p:cNvPr id="16" name="Picture 15">
            <a:extLst>
              <a:ext uri="{FF2B5EF4-FFF2-40B4-BE49-F238E27FC236}">
                <a16:creationId xmlns:a16="http://schemas.microsoft.com/office/drawing/2014/main" id="{F57ACAEA-4654-9856-4CCF-A37A819B3207}"/>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403648" y="5003608"/>
            <a:ext cx="3943900" cy="295316"/>
          </a:xfrm>
          <a:prstGeom prst="rect">
            <a:avLst/>
          </a:prstGeom>
        </p:spPr>
      </p:pic>
    </p:spTree>
    <p:extLst>
      <p:ext uri="{BB962C8B-B14F-4D97-AF65-F5344CB8AC3E}">
        <p14:creationId xmlns:p14="http://schemas.microsoft.com/office/powerpoint/2010/main" val="3169396634"/>
      </p:ext>
    </p:extLst>
  </p:cSld>
  <p:clrMapOvr>
    <a:masterClrMapping/>
  </p:clrMapOvr>
  <p:transition spd="slow">
    <p:zoom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C1ED8-C815-97D2-1CFE-A8C597B2CEC7}"/>
              </a:ext>
            </a:extLst>
          </p:cNvPr>
          <p:cNvSpPr>
            <a:spLocks noGrp="1"/>
          </p:cNvSpPr>
          <p:nvPr>
            <p:ph type="title"/>
          </p:nvPr>
        </p:nvSpPr>
        <p:spPr/>
        <p:txBody>
          <a:bodyPr/>
          <a:lstStyle/>
          <a:p>
            <a:r>
              <a:rPr lang="en-GB" dirty="0"/>
              <a:t>Updating the input-hidden layer weights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076665-63C8-E915-68B0-29701B2CAE53}"/>
                  </a:ext>
                </a:extLst>
              </p:cNvPr>
              <p:cNvSpPr>
                <a:spLocks noGrp="1"/>
              </p:cNvSpPr>
              <p:nvPr>
                <p:ph idx="1"/>
              </p:nvPr>
            </p:nvSpPr>
            <p:spPr>
              <a:xfrm>
                <a:off x="395536" y="1344228"/>
                <a:ext cx="8215064" cy="1247013"/>
              </a:xfrm>
            </p:spPr>
            <p:txBody>
              <a:bodyPr/>
              <a:lstStyle/>
              <a:p>
                <a:pPr marL="0" indent="0">
                  <a:buNone/>
                </a:pPr>
                <a:r>
                  <a:rPr lang="en-GB" dirty="0">
                    <a:solidFill>
                      <a:schemeClr val="tx1"/>
                    </a:solidFill>
                  </a:rPr>
                  <a:t>We can do the same for the input weights </a:t>
                </a:r>
                <a14:m>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𝑤</m:t>
                        </m:r>
                      </m:e>
                      <m:sub>
                        <m:r>
                          <a:rPr lang="en-GB" b="0" i="1" smtClean="0">
                            <a:solidFill>
                              <a:schemeClr val="tx1"/>
                            </a:solidFill>
                            <a:latin typeface="Cambria Math" panose="02040503050406030204" pitchFamily="18" charset="0"/>
                          </a:rPr>
                          <m:t>𝑖𝑗</m:t>
                        </m:r>
                      </m:sub>
                    </m:sSub>
                    <m:r>
                      <a:rPr lang="en-GB" b="0" i="1" smtClean="0">
                        <a:solidFill>
                          <a:schemeClr val="tx1"/>
                        </a:solidFill>
                        <a:latin typeface="Cambria Math" panose="02040503050406030204" pitchFamily="18" charset="0"/>
                      </a:rPr>
                      <m:t>.</m:t>
                    </m:r>
                  </m:oMath>
                </a14:m>
                <a:endParaRPr lang="en-GB" b="0" dirty="0">
                  <a:solidFill>
                    <a:schemeClr val="tx1"/>
                  </a:solidFill>
                </a:endParaRPr>
              </a:p>
              <a:p>
                <a:r>
                  <a:rPr lang="en-GB" dirty="0"/>
                  <a:t>The first step is to compute the derivative of </a:t>
                </a:r>
                <a:r>
                  <a:rPr lang="en-GB" b="1" i="1" dirty="0"/>
                  <a:t>E</a:t>
                </a:r>
                <a:r>
                  <a:rPr lang="en-GB" dirty="0"/>
                  <a:t> with respect to an arbitrary hidden node </a:t>
                </a:r>
                <a:r>
                  <a:rPr lang="en-GB" i="1" dirty="0"/>
                  <a:t>  </a:t>
                </a:r>
                <a:r>
                  <a:rPr lang="en-GB" dirty="0"/>
                  <a:t>    (again using the chain rule).</a:t>
                </a:r>
              </a:p>
            </p:txBody>
          </p:sp>
        </mc:Choice>
        <mc:Fallback xmlns="">
          <p:sp>
            <p:nvSpPr>
              <p:cNvPr id="3" name="Content Placeholder 2">
                <a:extLst>
                  <a:ext uri="{FF2B5EF4-FFF2-40B4-BE49-F238E27FC236}">
                    <a16:creationId xmlns:a16="http://schemas.microsoft.com/office/drawing/2014/main" id="{C4076665-63C8-E915-68B0-29701B2CAE53}"/>
                  </a:ext>
                </a:extLst>
              </p:cNvPr>
              <p:cNvSpPr>
                <a:spLocks noGrp="1" noRot="1" noChangeAspect="1" noMove="1" noResize="1" noEditPoints="1" noAdjustHandles="1" noChangeArrowheads="1" noChangeShapeType="1" noTextEdit="1"/>
              </p:cNvSpPr>
              <p:nvPr>
                <p:ph idx="1"/>
              </p:nvPr>
            </p:nvSpPr>
            <p:spPr>
              <a:xfrm>
                <a:off x="395536" y="1344228"/>
                <a:ext cx="8215064" cy="1247013"/>
              </a:xfrm>
              <a:blipFill>
                <a:blip r:embed="rId2"/>
                <a:stretch>
                  <a:fillRect l="-1187" t="-3431" b="-15196"/>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035FA6FF-15C6-BFCE-BC2F-CAE925C75136}"/>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EC0A8812-60D7-0F76-B828-4983B4D04478}"/>
              </a:ext>
            </a:extLst>
          </p:cNvPr>
          <p:cNvPicPr>
            <a:picLocks noChangeAspect="1"/>
          </p:cNvPicPr>
          <p:nvPr/>
        </p:nvPicPr>
        <p:blipFill>
          <a:blip r:embed="rId3"/>
          <a:stretch>
            <a:fillRect/>
          </a:stretch>
        </p:blipFill>
        <p:spPr>
          <a:xfrm>
            <a:off x="4337777" y="2276872"/>
            <a:ext cx="276264" cy="314369"/>
          </a:xfrm>
          <a:prstGeom prst="rect">
            <a:avLst/>
          </a:prstGeom>
        </p:spPr>
      </p:pic>
      <p:pic>
        <p:nvPicPr>
          <p:cNvPr id="8" name="Picture 7">
            <a:extLst>
              <a:ext uri="{FF2B5EF4-FFF2-40B4-BE49-F238E27FC236}">
                <a16:creationId xmlns:a16="http://schemas.microsoft.com/office/drawing/2014/main" id="{E4E2C428-BAC2-E75D-4063-4D5E54790ABA}"/>
              </a:ext>
            </a:extLst>
          </p:cNvPr>
          <p:cNvPicPr>
            <a:picLocks noChangeAspect="1"/>
          </p:cNvPicPr>
          <p:nvPr/>
        </p:nvPicPr>
        <p:blipFill>
          <a:blip r:embed="rId4"/>
          <a:stretch>
            <a:fillRect/>
          </a:stretch>
        </p:blipFill>
        <p:spPr>
          <a:xfrm>
            <a:off x="2123728" y="2822923"/>
            <a:ext cx="5396911" cy="1526399"/>
          </a:xfrm>
          <a:prstGeom prst="rect">
            <a:avLst/>
          </a:prstGeom>
        </p:spPr>
      </p:pic>
      <p:sp>
        <p:nvSpPr>
          <p:cNvPr id="9" name="Content Placeholder 2">
            <a:extLst>
              <a:ext uri="{FF2B5EF4-FFF2-40B4-BE49-F238E27FC236}">
                <a16:creationId xmlns:a16="http://schemas.microsoft.com/office/drawing/2014/main" id="{41C46512-6559-8E57-46B8-F0F2AC8FFA28}"/>
              </a:ext>
            </a:extLst>
          </p:cNvPr>
          <p:cNvSpPr txBox="1">
            <a:spLocks/>
          </p:cNvSpPr>
          <p:nvPr/>
        </p:nvSpPr>
        <p:spPr bwMode="auto">
          <a:xfrm>
            <a:off x="506509" y="4543554"/>
            <a:ext cx="8215064" cy="124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4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0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18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6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4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pPr marL="0" indent="0">
              <a:buFontTx/>
              <a:buNone/>
            </a:pPr>
            <a:r>
              <a:rPr lang="en-GB" dirty="0"/>
              <a:t>where the sum is do to the fact that the hidden layer node is connected to each node of the output layer and therefore each prediction error must be incorporated.</a:t>
            </a:r>
            <a:endParaRPr lang="en-GB" kern="0" dirty="0"/>
          </a:p>
        </p:txBody>
      </p:sp>
    </p:spTree>
    <p:extLst>
      <p:ext uri="{BB962C8B-B14F-4D97-AF65-F5344CB8AC3E}">
        <p14:creationId xmlns:p14="http://schemas.microsoft.com/office/powerpoint/2010/main" val="1146092212"/>
      </p:ext>
    </p:extLst>
  </p:cSld>
  <p:clrMapOvr>
    <a:masterClrMapping/>
  </p:clrMapOvr>
  <p:transition spd="slow">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1E5D-002D-2ECC-8D99-F295C8B5BD25}"/>
              </a:ext>
            </a:extLst>
          </p:cNvPr>
          <p:cNvSpPr>
            <a:spLocks noGrp="1"/>
          </p:cNvSpPr>
          <p:nvPr>
            <p:ph type="title"/>
          </p:nvPr>
        </p:nvSpPr>
        <p:spPr/>
        <p:txBody>
          <a:bodyPr/>
          <a:lstStyle/>
          <a:p>
            <a:r>
              <a:rPr lang="en-GB" dirty="0"/>
              <a:t>Machine learning </a:t>
            </a:r>
          </a:p>
        </p:txBody>
      </p:sp>
      <p:sp>
        <p:nvSpPr>
          <p:cNvPr id="3" name="Text Placeholder 2">
            <a:extLst>
              <a:ext uri="{FF2B5EF4-FFF2-40B4-BE49-F238E27FC236}">
                <a16:creationId xmlns:a16="http://schemas.microsoft.com/office/drawing/2014/main" id="{02966125-C445-2CCA-CDA8-E2686D32C5D3}"/>
              </a:ext>
            </a:extLst>
          </p:cNvPr>
          <p:cNvSpPr>
            <a:spLocks noGrp="1"/>
          </p:cNvSpPr>
          <p:nvPr>
            <p:ph type="body" idx="1"/>
          </p:nvPr>
        </p:nvSpPr>
        <p:spPr/>
        <p:txBody>
          <a:bodyPr/>
          <a:lstStyle/>
          <a:p>
            <a:r>
              <a:rPr lang="en-GB" dirty="0"/>
              <a:t>The 2</a:t>
            </a:r>
            <a:r>
              <a:rPr lang="en-GB" baseline="30000" dirty="0"/>
              <a:t>nd</a:t>
            </a:r>
            <a:r>
              <a:rPr lang="en-GB" dirty="0"/>
              <a:t> distinct character of New AI (apart from ANN) …</a:t>
            </a:r>
          </a:p>
        </p:txBody>
      </p:sp>
      <p:pic>
        <p:nvPicPr>
          <p:cNvPr id="4" name="Picture 3">
            <a:extLst>
              <a:ext uri="{FF2B5EF4-FFF2-40B4-BE49-F238E27FC236}">
                <a16:creationId xmlns:a16="http://schemas.microsoft.com/office/drawing/2014/main" id="{26540FFF-EE29-41B6-2F49-375B9AF1AAA9}"/>
              </a:ext>
            </a:extLst>
          </p:cNvPr>
          <p:cNvPicPr>
            <a:picLocks noChangeAspect="1"/>
          </p:cNvPicPr>
          <p:nvPr/>
        </p:nvPicPr>
        <p:blipFill>
          <a:blip r:embed="rId2"/>
          <a:stretch>
            <a:fillRect/>
          </a:stretch>
        </p:blipFill>
        <p:spPr>
          <a:xfrm>
            <a:off x="4608513" y="1194285"/>
            <a:ext cx="3905853" cy="2513629"/>
          </a:xfrm>
          <a:prstGeom prst="rect">
            <a:avLst/>
          </a:prstGeom>
        </p:spPr>
      </p:pic>
    </p:spTree>
    <p:extLst>
      <p:ext uri="{BB962C8B-B14F-4D97-AF65-F5344CB8AC3E}">
        <p14:creationId xmlns:p14="http://schemas.microsoft.com/office/powerpoint/2010/main" val="687874004"/>
      </p:ext>
    </p:extLst>
  </p:cSld>
  <p:clrMapOvr>
    <a:masterClrMapping/>
  </p:clrMapOvr>
  <p:transition spd="slow">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C1ED8-C815-97D2-1CFE-A8C597B2CEC7}"/>
              </a:ext>
            </a:extLst>
          </p:cNvPr>
          <p:cNvSpPr>
            <a:spLocks noGrp="1"/>
          </p:cNvSpPr>
          <p:nvPr>
            <p:ph type="title"/>
          </p:nvPr>
        </p:nvSpPr>
        <p:spPr/>
        <p:txBody>
          <a:bodyPr/>
          <a:lstStyle/>
          <a:p>
            <a:r>
              <a:rPr lang="en-GB" dirty="0"/>
              <a:t>Updating the input-hidden layer weights</a:t>
            </a:r>
          </a:p>
        </p:txBody>
      </p:sp>
      <p:sp>
        <p:nvSpPr>
          <p:cNvPr id="3" name="Content Placeholder 2">
            <a:extLst>
              <a:ext uri="{FF2B5EF4-FFF2-40B4-BE49-F238E27FC236}">
                <a16:creationId xmlns:a16="http://schemas.microsoft.com/office/drawing/2014/main" id="{C4076665-63C8-E915-68B0-29701B2CAE53}"/>
              </a:ext>
            </a:extLst>
          </p:cNvPr>
          <p:cNvSpPr>
            <a:spLocks noGrp="1"/>
          </p:cNvSpPr>
          <p:nvPr>
            <p:ph idx="1"/>
          </p:nvPr>
        </p:nvSpPr>
        <p:spPr>
          <a:xfrm>
            <a:off x="395536" y="1344228"/>
            <a:ext cx="8215064" cy="1247013"/>
          </a:xfrm>
        </p:spPr>
        <p:txBody>
          <a:bodyPr/>
          <a:lstStyle/>
          <a:p>
            <a:r>
              <a:rPr lang="en-GB" dirty="0"/>
              <a:t>The next step is to compute the derivative of </a:t>
            </a:r>
            <a:r>
              <a:rPr lang="en-GB" b="1" i="1" dirty="0"/>
              <a:t>E</a:t>
            </a:r>
            <a:r>
              <a:rPr lang="en-GB" b="1" dirty="0"/>
              <a:t> </a:t>
            </a:r>
            <a:r>
              <a:rPr lang="en-GB" dirty="0"/>
              <a:t>with respect to an arbitrary input weight       . </a:t>
            </a:r>
          </a:p>
        </p:txBody>
      </p:sp>
      <p:sp>
        <p:nvSpPr>
          <p:cNvPr id="4" name="Footer Placeholder 3">
            <a:extLst>
              <a:ext uri="{FF2B5EF4-FFF2-40B4-BE49-F238E27FC236}">
                <a16:creationId xmlns:a16="http://schemas.microsoft.com/office/drawing/2014/main" id="{035FA6FF-15C6-BFCE-BC2F-CAE925C75136}"/>
              </a:ext>
            </a:extLst>
          </p:cNvPr>
          <p:cNvSpPr>
            <a:spLocks noGrp="1"/>
          </p:cNvSpPr>
          <p:nvPr>
            <p:ph type="ftr" sz="quarter" idx="11"/>
          </p:nvPr>
        </p:nvSpPr>
        <p:spPr/>
        <p:txBody>
          <a:bodyPr/>
          <a:lstStyle/>
          <a:p>
            <a:pPr algn="l"/>
            <a:r>
              <a:rPr lang="en-GB"/>
              <a:t>CIS041-3 Advanced Information Technology</a:t>
            </a:r>
            <a:endParaRPr lang="en-US"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41C46512-6559-8E57-46B8-F0F2AC8FFA28}"/>
                  </a:ext>
                </a:extLst>
              </p:cNvPr>
              <p:cNvSpPr txBox="1">
                <a:spLocks/>
              </p:cNvSpPr>
              <p:nvPr/>
            </p:nvSpPr>
            <p:spPr bwMode="auto">
              <a:xfrm>
                <a:off x="391238" y="4501903"/>
                <a:ext cx="8215064" cy="1247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4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0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18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6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4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pPr marL="0" indent="0">
                  <a:buFontTx/>
                  <a:buNone/>
                </a:pPr>
                <a:r>
                  <a:rPr lang="en-GB" dirty="0"/>
                  <a:t>Where         is an N-dimensional vector of elements                  from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 …, </m:t>
                    </m:r>
                    <m:r>
                      <a:rPr lang="en-GB" b="0" i="1" smtClean="0">
                        <a:latin typeface="Cambria Math" panose="02040503050406030204" pitchFamily="18" charset="0"/>
                      </a:rPr>
                      <m:t>𝑁</m:t>
                    </m:r>
                    <m:r>
                      <a:rPr lang="en-GB" b="0" i="1" smtClean="0">
                        <a:latin typeface="Cambria Math" panose="02040503050406030204" pitchFamily="18" charset="0"/>
                      </a:rPr>
                      <m:t>.</m:t>
                    </m:r>
                  </m:oMath>
                </a14:m>
                <a:r>
                  <a:rPr lang="en-GB" dirty="0"/>
                  <a:t> However, since the inputs x are one-hot encoded, only one row of the              matrix                       will be nonzero. </a:t>
                </a:r>
                <a:endParaRPr lang="en-GB" kern="0" dirty="0"/>
              </a:p>
            </p:txBody>
          </p:sp>
        </mc:Choice>
        <mc:Fallback xmlns="">
          <p:sp>
            <p:nvSpPr>
              <p:cNvPr id="9" name="Content Placeholder 2">
                <a:extLst>
                  <a:ext uri="{FF2B5EF4-FFF2-40B4-BE49-F238E27FC236}">
                    <a16:creationId xmlns:a16="http://schemas.microsoft.com/office/drawing/2014/main" id="{41C46512-6559-8E57-46B8-F0F2AC8FFA28}"/>
                  </a:ext>
                </a:extLst>
              </p:cNvPr>
              <p:cNvSpPr txBox="1">
                <a:spLocks noRot="1" noChangeAspect="1" noMove="1" noResize="1" noEditPoints="1" noAdjustHandles="1" noChangeArrowheads="1" noChangeShapeType="1" noTextEdit="1"/>
              </p:cNvSpPr>
              <p:nvPr/>
            </p:nvSpPr>
            <p:spPr bwMode="auto">
              <a:xfrm>
                <a:off x="391238" y="4501903"/>
                <a:ext cx="8215064" cy="1247013"/>
              </a:xfrm>
              <a:prstGeom prst="rect">
                <a:avLst/>
              </a:prstGeom>
              <a:blipFill>
                <a:blip r:embed="rId2"/>
                <a:stretch>
                  <a:fillRect l="-1113" t="-3922" b="-362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GB">
                    <a:noFill/>
                  </a:rPr>
                  <a:t> </a:t>
                </a:r>
              </a:p>
            </p:txBody>
          </p:sp>
        </mc:Fallback>
      </mc:AlternateContent>
      <p:pic>
        <p:nvPicPr>
          <p:cNvPr id="7" name="Picture 6">
            <a:extLst>
              <a:ext uri="{FF2B5EF4-FFF2-40B4-BE49-F238E27FC236}">
                <a16:creationId xmlns:a16="http://schemas.microsoft.com/office/drawing/2014/main" id="{F2AFC582-9408-D313-88A5-9477DB9B8F43}"/>
              </a:ext>
            </a:extLst>
          </p:cNvPr>
          <p:cNvPicPr>
            <a:picLocks noChangeAspect="1"/>
          </p:cNvPicPr>
          <p:nvPr/>
        </p:nvPicPr>
        <p:blipFill>
          <a:blip r:embed="rId3"/>
          <a:stretch>
            <a:fillRect/>
          </a:stretch>
        </p:blipFill>
        <p:spPr>
          <a:xfrm>
            <a:off x="4348131" y="1829602"/>
            <a:ext cx="447737" cy="276264"/>
          </a:xfrm>
          <a:prstGeom prst="rect">
            <a:avLst/>
          </a:prstGeom>
        </p:spPr>
      </p:pic>
      <p:pic>
        <p:nvPicPr>
          <p:cNvPr id="11" name="Picture 10">
            <a:extLst>
              <a:ext uri="{FF2B5EF4-FFF2-40B4-BE49-F238E27FC236}">
                <a16:creationId xmlns:a16="http://schemas.microsoft.com/office/drawing/2014/main" id="{2102A49D-DBBE-36E9-F114-0CAB9CA362CB}"/>
              </a:ext>
            </a:extLst>
          </p:cNvPr>
          <p:cNvPicPr>
            <a:picLocks noChangeAspect="1"/>
          </p:cNvPicPr>
          <p:nvPr/>
        </p:nvPicPr>
        <p:blipFill>
          <a:blip r:embed="rId4"/>
          <a:stretch>
            <a:fillRect/>
          </a:stretch>
        </p:blipFill>
        <p:spPr>
          <a:xfrm>
            <a:off x="1835696" y="2314446"/>
            <a:ext cx="6382359" cy="2084212"/>
          </a:xfrm>
          <a:prstGeom prst="rect">
            <a:avLst/>
          </a:prstGeom>
        </p:spPr>
      </p:pic>
      <p:pic>
        <p:nvPicPr>
          <p:cNvPr id="13" name="Picture 12">
            <a:extLst>
              <a:ext uri="{FF2B5EF4-FFF2-40B4-BE49-F238E27FC236}">
                <a16:creationId xmlns:a16="http://schemas.microsoft.com/office/drawing/2014/main" id="{1FF5C52C-1C35-1CF2-8A00-446028F56234}"/>
              </a:ext>
            </a:extLst>
          </p:cNvPr>
          <p:cNvPicPr>
            <a:picLocks noChangeAspect="1"/>
          </p:cNvPicPr>
          <p:nvPr/>
        </p:nvPicPr>
        <p:blipFill>
          <a:blip r:embed="rId5"/>
          <a:stretch>
            <a:fillRect/>
          </a:stretch>
        </p:blipFill>
        <p:spPr>
          <a:xfrm>
            <a:off x="1401388" y="4607238"/>
            <a:ext cx="432467" cy="236633"/>
          </a:xfrm>
          <a:prstGeom prst="rect">
            <a:avLst/>
          </a:prstGeom>
        </p:spPr>
      </p:pic>
      <p:pic>
        <p:nvPicPr>
          <p:cNvPr id="15" name="Picture 14">
            <a:extLst>
              <a:ext uri="{FF2B5EF4-FFF2-40B4-BE49-F238E27FC236}">
                <a16:creationId xmlns:a16="http://schemas.microsoft.com/office/drawing/2014/main" id="{3A36A609-84F0-9914-C600-FABC75BFDEF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6876256" y="4508822"/>
            <a:ext cx="2069176" cy="433463"/>
          </a:xfrm>
          <a:prstGeom prst="rect">
            <a:avLst/>
          </a:prstGeom>
        </p:spPr>
      </p:pic>
      <p:pic>
        <p:nvPicPr>
          <p:cNvPr id="17" name="Picture 16">
            <a:extLst>
              <a:ext uri="{FF2B5EF4-FFF2-40B4-BE49-F238E27FC236}">
                <a16:creationId xmlns:a16="http://schemas.microsoft.com/office/drawing/2014/main" id="{EE4F494E-2C65-229D-7C07-118E35D4E0A7}"/>
              </a:ext>
            </a:extLst>
          </p:cNvPr>
          <p:cNvPicPr>
            <a:picLocks noChangeAspect="1"/>
          </p:cNvPicPr>
          <p:nvPr/>
        </p:nvPicPr>
        <p:blipFill>
          <a:blip r:embed="rId8"/>
          <a:stretch>
            <a:fillRect/>
          </a:stretch>
        </p:blipFill>
        <p:spPr>
          <a:xfrm>
            <a:off x="4188558" y="5318952"/>
            <a:ext cx="838317" cy="276264"/>
          </a:xfrm>
          <a:prstGeom prst="rect">
            <a:avLst/>
          </a:prstGeom>
        </p:spPr>
      </p:pic>
      <p:pic>
        <p:nvPicPr>
          <p:cNvPr id="19" name="Picture 18">
            <a:extLst>
              <a:ext uri="{FF2B5EF4-FFF2-40B4-BE49-F238E27FC236}">
                <a16:creationId xmlns:a16="http://schemas.microsoft.com/office/drawing/2014/main" id="{2D2F32B6-EF4E-4FFC-EE66-59DA562B4066}"/>
              </a:ext>
            </a:extLst>
          </p:cNvPr>
          <p:cNvPicPr>
            <a:picLocks noChangeAspect="1"/>
          </p:cNvPicPr>
          <p:nvPr/>
        </p:nvPicPr>
        <p:blipFill>
          <a:blip r:embed="rId9"/>
          <a:stretch>
            <a:fillRect/>
          </a:stretch>
        </p:blipFill>
        <p:spPr>
          <a:xfrm>
            <a:off x="5940152" y="5272600"/>
            <a:ext cx="1352739" cy="476316"/>
          </a:xfrm>
          <a:prstGeom prst="rect">
            <a:avLst/>
          </a:prstGeom>
        </p:spPr>
      </p:pic>
    </p:spTree>
    <p:extLst>
      <p:ext uri="{BB962C8B-B14F-4D97-AF65-F5344CB8AC3E}">
        <p14:creationId xmlns:p14="http://schemas.microsoft.com/office/powerpoint/2010/main" val="2439672212"/>
      </p:ext>
    </p:extLst>
  </p:cSld>
  <p:clrMapOvr>
    <a:masterClrMapping/>
  </p:clrMapOvr>
  <p:transition spd="slow">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84329-DBA8-CD6C-1D2B-48B24744BEAD}"/>
              </a:ext>
            </a:extLst>
          </p:cNvPr>
          <p:cNvSpPr>
            <a:spLocks noGrp="1"/>
          </p:cNvSpPr>
          <p:nvPr>
            <p:ph type="title"/>
          </p:nvPr>
        </p:nvSpPr>
        <p:spPr/>
        <p:txBody>
          <a:bodyPr/>
          <a:lstStyle/>
          <a:p>
            <a:r>
              <a:rPr lang="en-GB" dirty="0"/>
              <a:t>Updating the input-hidden layer weights</a:t>
            </a:r>
          </a:p>
        </p:txBody>
      </p:sp>
      <p:sp>
        <p:nvSpPr>
          <p:cNvPr id="3" name="Content Placeholder 2">
            <a:extLst>
              <a:ext uri="{FF2B5EF4-FFF2-40B4-BE49-F238E27FC236}">
                <a16:creationId xmlns:a16="http://schemas.microsoft.com/office/drawing/2014/main" id="{D92A4268-8CD5-9AF4-47C9-4D5E15490049}"/>
              </a:ext>
            </a:extLst>
          </p:cNvPr>
          <p:cNvSpPr>
            <a:spLocks noGrp="1"/>
          </p:cNvSpPr>
          <p:nvPr>
            <p:ph idx="1"/>
          </p:nvPr>
        </p:nvSpPr>
        <p:spPr>
          <a:xfrm>
            <a:off x="395536" y="1556792"/>
            <a:ext cx="8215064" cy="685800"/>
          </a:xfrm>
        </p:spPr>
        <p:txBody>
          <a:bodyPr/>
          <a:lstStyle/>
          <a:p>
            <a:r>
              <a:rPr lang="en-GB" dirty="0"/>
              <a:t>The final stochastic gradient descent equation for the input weights is</a:t>
            </a:r>
          </a:p>
        </p:txBody>
      </p:sp>
      <p:sp>
        <p:nvSpPr>
          <p:cNvPr id="4" name="Footer Placeholder 3">
            <a:extLst>
              <a:ext uri="{FF2B5EF4-FFF2-40B4-BE49-F238E27FC236}">
                <a16:creationId xmlns:a16="http://schemas.microsoft.com/office/drawing/2014/main" id="{0B5881BE-4CFF-1899-3AA3-C2AC1BED11B7}"/>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5EE8D982-4F85-AAB2-FA9F-1F92E5ADAFF2}"/>
              </a:ext>
            </a:extLst>
          </p:cNvPr>
          <p:cNvPicPr>
            <a:picLocks noChangeAspect="1"/>
          </p:cNvPicPr>
          <p:nvPr/>
        </p:nvPicPr>
        <p:blipFill>
          <a:blip r:embed="rId2"/>
          <a:stretch>
            <a:fillRect/>
          </a:stretch>
        </p:blipFill>
        <p:spPr>
          <a:xfrm>
            <a:off x="1981093" y="2739728"/>
            <a:ext cx="5043949" cy="936104"/>
          </a:xfrm>
          <a:prstGeom prst="rect">
            <a:avLst/>
          </a:prstGeom>
        </p:spPr>
      </p:pic>
      <p:pic>
        <p:nvPicPr>
          <p:cNvPr id="8" name="Picture 7">
            <a:extLst>
              <a:ext uri="{FF2B5EF4-FFF2-40B4-BE49-F238E27FC236}">
                <a16:creationId xmlns:a16="http://schemas.microsoft.com/office/drawing/2014/main" id="{53003FB5-6AC7-AF26-7CE3-1D65735FB900}"/>
              </a:ext>
            </a:extLst>
          </p:cNvPr>
          <p:cNvPicPr>
            <a:picLocks noChangeAspect="1"/>
          </p:cNvPicPr>
          <p:nvPr/>
        </p:nvPicPr>
        <p:blipFill>
          <a:blip r:embed="rId3"/>
          <a:stretch>
            <a:fillRect/>
          </a:stretch>
        </p:blipFill>
        <p:spPr>
          <a:xfrm>
            <a:off x="1647171" y="4304500"/>
            <a:ext cx="5944430" cy="571580"/>
          </a:xfrm>
          <a:prstGeom prst="rect">
            <a:avLst/>
          </a:prstGeom>
        </p:spPr>
      </p:pic>
    </p:spTree>
    <p:extLst>
      <p:ext uri="{BB962C8B-B14F-4D97-AF65-F5344CB8AC3E}">
        <p14:creationId xmlns:p14="http://schemas.microsoft.com/office/powerpoint/2010/main" val="143214618"/>
      </p:ext>
    </p:extLst>
  </p:cSld>
  <p:clrMapOvr>
    <a:masterClrMapping/>
  </p:clrMapOvr>
  <p:transition spd="slow">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9A1CB-38FD-A904-C6BA-6D727508BD45}"/>
              </a:ext>
            </a:extLst>
          </p:cNvPr>
          <p:cNvSpPr>
            <a:spLocks noGrp="1"/>
          </p:cNvSpPr>
          <p:nvPr>
            <p:ph type="title"/>
          </p:nvPr>
        </p:nvSpPr>
        <p:spPr/>
        <p:txBody>
          <a:bodyPr/>
          <a:lstStyle/>
          <a:p>
            <a:r>
              <a:rPr lang="en-GB" dirty="0"/>
              <a:t>Training CBOW with example</a:t>
            </a:r>
          </a:p>
        </p:txBody>
      </p:sp>
      <p:sp>
        <p:nvSpPr>
          <p:cNvPr id="4" name="Footer Placeholder 3">
            <a:extLst>
              <a:ext uri="{FF2B5EF4-FFF2-40B4-BE49-F238E27FC236}">
                <a16:creationId xmlns:a16="http://schemas.microsoft.com/office/drawing/2014/main" id="{226838D5-A0FE-55E2-099E-5455F50D8002}"/>
              </a:ext>
            </a:extLst>
          </p:cNvPr>
          <p:cNvSpPr>
            <a:spLocks noGrp="1"/>
          </p:cNvSpPr>
          <p:nvPr>
            <p:ph type="ftr" sz="quarter" idx="11"/>
          </p:nvPr>
        </p:nvSpPr>
        <p:spPr/>
        <p:txBody>
          <a:bodyPr/>
          <a:lstStyle/>
          <a:p>
            <a:pPr algn="l"/>
            <a:r>
              <a:rPr lang="en-GB"/>
              <a:t>CIS041-3 Advanced Information Technology</a:t>
            </a:r>
            <a:endParaRPr lang="en-US" dirty="0"/>
          </a:p>
        </p:txBody>
      </p:sp>
      <p:sp>
        <p:nvSpPr>
          <p:cNvPr id="3" name="Content Placeholder 2">
            <a:extLst>
              <a:ext uri="{FF2B5EF4-FFF2-40B4-BE49-F238E27FC236}">
                <a16:creationId xmlns:a16="http://schemas.microsoft.com/office/drawing/2014/main" id="{6C7CFAE2-A571-5CAC-B8C9-053FA364EDF6}"/>
              </a:ext>
            </a:extLst>
          </p:cNvPr>
          <p:cNvSpPr>
            <a:spLocks noGrp="1"/>
          </p:cNvSpPr>
          <p:nvPr>
            <p:ph idx="1"/>
          </p:nvPr>
        </p:nvSpPr>
        <p:spPr>
          <a:xfrm>
            <a:off x="323528" y="1516428"/>
            <a:ext cx="8496944" cy="1192492"/>
          </a:xfrm>
        </p:spPr>
        <p:txBody>
          <a:bodyPr/>
          <a:lstStyle/>
          <a:p>
            <a:pPr marL="0" indent="0">
              <a:buNone/>
            </a:pPr>
            <a:r>
              <a:rPr lang="en-GB" dirty="0"/>
              <a:t>Initially, select a corpus </a:t>
            </a:r>
            <a:r>
              <a:rPr lang="en-GB" sz="1400" dirty="0"/>
              <a:t>(Cambridge dictionary containts13 million words, to cover all these words we may needs large collection of the literature)</a:t>
            </a:r>
          </a:p>
          <a:p>
            <a:pPr marL="0" indent="0">
              <a:buNone/>
            </a:pPr>
            <a:r>
              <a:rPr lang="en-GB" dirty="0"/>
              <a:t>Let us consider the training corpus having the following sentences:</a:t>
            </a:r>
          </a:p>
        </p:txBody>
      </p:sp>
      <p:sp>
        <p:nvSpPr>
          <p:cNvPr id="6" name="TextBox 5">
            <a:extLst>
              <a:ext uri="{FF2B5EF4-FFF2-40B4-BE49-F238E27FC236}">
                <a16:creationId xmlns:a16="http://schemas.microsoft.com/office/drawing/2014/main" id="{A3530333-7E1B-42D4-2835-966DA3A75FF4}"/>
              </a:ext>
            </a:extLst>
          </p:cNvPr>
          <p:cNvSpPr txBox="1"/>
          <p:nvPr/>
        </p:nvSpPr>
        <p:spPr>
          <a:xfrm>
            <a:off x="2555776" y="2718698"/>
            <a:ext cx="4572000" cy="1107996"/>
          </a:xfrm>
          <a:prstGeom prst="rect">
            <a:avLst/>
          </a:prstGeom>
          <a:noFill/>
        </p:spPr>
        <p:txBody>
          <a:bodyPr wrap="square">
            <a:spAutoFit/>
          </a:bodyPr>
          <a:lstStyle/>
          <a:p>
            <a:r>
              <a:rPr lang="en-GB" dirty="0"/>
              <a:t>“the dog saw a cat”, </a:t>
            </a:r>
          </a:p>
          <a:p>
            <a:r>
              <a:rPr lang="en-GB" dirty="0"/>
              <a:t>“the dog chased the cat”, </a:t>
            </a:r>
          </a:p>
          <a:p>
            <a:r>
              <a:rPr lang="en-GB" dirty="0"/>
              <a:t>“the cat climbed a tree”</a:t>
            </a:r>
          </a:p>
        </p:txBody>
      </p:sp>
      <p:sp>
        <p:nvSpPr>
          <p:cNvPr id="8" name="Content Placeholder 2">
            <a:extLst>
              <a:ext uri="{FF2B5EF4-FFF2-40B4-BE49-F238E27FC236}">
                <a16:creationId xmlns:a16="http://schemas.microsoft.com/office/drawing/2014/main" id="{2CCF2DA5-FE50-8F37-4E44-69FF2CB67C24}"/>
              </a:ext>
            </a:extLst>
          </p:cNvPr>
          <p:cNvSpPr txBox="1">
            <a:spLocks/>
          </p:cNvSpPr>
          <p:nvPr/>
        </p:nvSpPr>
        <p:spPr bwMode="auto">
          <a:xfrm>
            <a:off x="336666" y="3932151"/>
            <a:ext cx="8496944" cy="43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4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0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18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6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4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pPr marL="0" indent="0">
              <a:buFontTx/>
              <a:buNone/>
            </a:pPr>
            <a:r>
              <a:rPr lang="en-GB" kern="0" dirty="0"/>
              <a:t>The corpus vocabulary has eight words. </a:t>
            </a:r>
          </a:p>
        </p:txBody>
      </p:sp>
      <p:sp>
        <p:nvSpPr>
          <p:cNvPr id="11" name="TextBox 10">
            <a:extLst>
              <a:ext uri="{FF2B5EF4-FFF2-40B4-BE49-F238E27FC236}">
                <a16:creationId xmlns:a16="http://schemas.microsoft.com/office/drawing/2014/main" id="{935869E9-AC6D-9A4B-0F3F-7A311FFA8157}"/>
              </a:ext>
            </a:extLst>
          </p:cNvPr>
          <p:cNvSpPr txBox="1"/>
          <p:nvPr/>
        </p:nvSpPr>
        <p:spPr>
          <a:xfrm>
            <a:off x="2286000" y="4449191"/>
            <a:ext cx="4572000" cy="769441"/>
          </a:xfrm>
          <a:prstGeom prst="rect">
            <a:avLst/>
          </a:prstGeom>
          <a:noFill/>
        </p:spPr>
        <p:txBody>
          <a:bodyPr wrap="square">
            <a:spAutoFit/>
          </a:bodyPr>
          <a:lstStyle/>
          <a:p>
            <a:r>
              <a:rPr lang="en-GB" dirty="0"/>
              <a:t>“the”, “dog”, “saw”, “a”, “cat”, “chased”, “claimed”, “tree”. </a:t>
            </a:r>
          </a:p>
        </p:txBody>
      </p:sp>
    </p:spTree>
    <p:extLst>
      <p:ext uri="{BB962C8B-B14F-4D97-AF65-F5344CB8AC3E}">
        <p14:creationId xmlns:p14="http://schemas.microsoft.com/office/powerpoint/2010/main" val="693749984"/>
      </p:ext>
    </p:extLst>
  </p:cSld>
  <p:clrMapOvr>
    <a:masterClrMapping/>
  </p:clrMapOvr>
  <p:transition spd="slow">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1993-1E52-9715-FF7B-6EE6749C45B1}"/>
              </a:ext>
            </a:extLst>
          </p:cNvPr>
          <p:cNvSpPr>
            <a:spLocks noGrp="1"/>
          </p:cNvSpPr>
          <p:nvPr>
            <p:ph type="title"/>
          </p:nvPr>
        </p:nvSpPr>
        <p:spPr/>
        <p:txBody>
          <a:bodyPr/>
          <a:lstStyle/>
          <a:p>
            <a:r>
              <a:rPr lang="en-GB" dirty="0"/>
              <a:t>“one-hot” encode </a:t>
            </a:r>
          </a:p>
        </p:txBody>
      </p:sp>
      <p:sp>
        <p:nvSpPr>
          <p:cNvPr id="4" name="Footer Placeholder 3">
            <a:extLst>
              <a:ext uri="{FF2B5EF4-FFF2-40B4-BE49-F238E27FC236}">
                <a16:creationId xmlns:a16="http://schemas.microsoft.com/office/drawing/2014/main" id="{31161372-1018-C793-F8D2-E928B0C5C653}"/>
              </a:ext>
            </a:extLst>
          </p:cNvPr>
          <p:cNvSpPr>
            <a:spLocks noGrp="1"/>
          </p:cNvSpPr>
          <p:nvPr>
            <p:ph type="ftr" sz="quarter" idx="11"/>
          </p:nvPr>
        </p:nvSpPr>
        <p:spPr/>
        <p:txBody>
          <a:bodyPr/>
          <a:lstStyle/>
          <a:p>
            <a:pPr algn="l"/>
            <a:r>
              <a:rPr lang="en-GB"/>
              <a:t>CIS041-3 Advanced Information Technology</a:t>
            </a:r>
            <a:endParaRPr lang="en-US" dirty="0"/>
          </a:p>
        </p:txBody>
      </p:sp>
      <p:sp>
        <p:nvSpPr>
          <p:cNvPr id="5" name="Content Placeholder 2">
            <a:extLst>
              <a:ext uri="{FF2B5EF4-FFF2-40B4-BE49-F238E27FC236}">
                <a16:creationId xmlns:a16="http://schemas.microsoft.com/office/drawing/2014/main" id="{CAB4918E-E473-410F-CDA2-F7087AF634B5}"/>
              </a:ext>
            </a:extLst>
          </p:cNvPr>
          <p:cNvSpPr txBox="1">
            <a:spLocks noGrp="1"/>
          </p:cNvSpPr>
          <p:nvPr>
            <p:ph idx="1"/>
          </p:nvPr>
        </p:nvSpPr>
        <p:spPr bwMode="auto">
          <a:xfrm>
            <a:off x="464344" y="1356284"/>
            <a:ext cx="8215312" cy="77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4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0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18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6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4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pPr marL="0" indent="0">
              <a:buFontTx/>
              <a:buNone/>
            </a:pPr>
            <a:r>
              <a:rPr lang="en-GB" kern="0" dirty="0"/>
              <a:t>The eight words of the corpus vocabulary can be </a:t>
            </a:r>
            <a:r>
              <a:rPr lang="en-GB" dirty="0"/>
              <a:t>o</a:t>
            </a:r>
            <a:r>
              <a:rPr lang="en-GB" kern="0" dirty="0"/>
              <a:t>rdered and encoded as:</a:t>
            </a:r>
          </a:p>
        </p:txBody>
      </p:sp>
      <p:sp>
        <p:nvSpPr>
          <p:cNvPr id="6" name="TextBox 5">
            <a:extLst>
              <a:ext uri="{FF2B5EF4-FFF2-40B4-BE49-F238E27FC236}">
                <a16:creationId xmlns:a16="http://schemas.microsoft.com/office/drawing/2014/main" id="{7DC7A2CC-49EC-41B3-C982-8972963CE8B9}"/>
              </a:ext>
            </a:extLst>
          </p:cNvPr>
          <p:cNvSpPr txBox="1"/>
          <p:nvPr/>
        </p:nvSpPr>
        <p:spPr>
          <a:xfrm>
            <a:off x="2195736" y="2348880"/>
            <a:ext cx="6768752" cy="3477875"/>
          </a:xfrm>
          <a:prstGeom prst="rect">
            <a:avLst/>
          </a:prstGeom>
          <a:noFill/>
        </p:spPr>
        <p:txBody>
          <a:bodyPr wrap="square">
            <a:spAutoFit/>
          </a:bodyPr>
          <a:lstStyle/>
          <a:p>
            <a:r>
              <a:rPr lang="en-GB" dirty="0"/>
              <a:t>a		[1, 0, 0, 0, 0, 0, 0, 0]</a:t>
            </a:r>
          </a:p>
          <a:p>
            <a:r>
              <a:rPr lang="en-GB" dirty="0"/>
              <a:t>Cat		[0, 1, 0, 0, 0, 0, 0, 0]</a:t>
            </a:r>
          </a:p>
          <a:p>
            <a:r>
              <a:rPr lang="en-GB" dirty="0"/>
              <a:t>Chased	[0, 0, 1, 0, 0, 0, 0, 0]</a:t>
            </a:r>
          </a:p>
          <a:p>
            <a:r>
              <a:rPr lang="en-GB" dirty="0"/>
              <a:t>Claimed	[0, 0, 0, 1, 0, 0, 0, 0]</a:t>
            </a:r>
          </a:p>
          <a:p>
            <a:r>
              <a:rPr lang="en-GB" dirty="0"/>
              <a:t>dog 		[0, 0, 0, 0, 1, 0, 0, 0]</a:t>
            </a:r>
          </a:p>
          <a:p>
            <a:r>
              <a:rPr lang="en-GB" dirty="0"/>
              <a:t>saw 		[0, 0, 0, 0, 0, 1, 0, 0]</a:t>
            </a:r>
          </a:p>
          <a:p>
            <a:r>
              <a:rPr lang="en-GB" dirty="0"/>
              <a:t>the 		[0, 0, 0, 0, 0, 0, 1, 0]</a:t>
            </a:r>
          </a:p>
          <a:p>
            <a:r>
              <a:rPr lang="en-GB" dirty="0"/>
              <a:t>tree 		[0, 0, 0, 0, 0, 0, 0, 1]</a:t>
            </a:r>
          </a:p>
          <a:p>
            <a:endParaRPr lang="en-GB" dirty="0"/>
          </a:p>
          <a:p>
            <a:endParaRPr lang="en-GB" dirty="0"/>
          </a:p>
        </p:txBody>
      </p:sp>
    </p:spTree>
    <p:extLst>
      <p:ext uri="{BB962C8B-B14F-4D97-AF65-F5344CB8AC3E}">
        <p14:creationId xmlns:p14="http://schemas.microsoft.com/office/powerpoint/2010/main" val="4218678877"/>
      </p:ext>
    </p:extLst>
  </p:cSld>
  <p:clrMapOvr>
    <a:masterClrMapping/>
  </p:clrMapOvr>
  <p:transition spd="slow">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21F5-6961-EBD9-0FB3-68C36ED035E8}"/>
              </a:ext>
            </a:extLst>
          </p:cNvPr>
          <p:cNvSpPr>
            <a:spLocks noGrp="1"/>
          </p:cNvSpPr>
          <p:nvPr>
            <p:ph type="title"/>
          </p:nvPr>
        </p:nvSpPr>
        <p:spPr/>
        <p:txBody>
          <a:bodyPr/>
          <a:lstStyle/>
          <a:p>
            <a:r>
              <a:rPr lang="en-GB" dirty="0"/>
              <a:t>One-hot vector issues</a:t>
            </a:r>
          </a:p>
        </p:txBody>
      </p:sp>
      <p:sp>
        <p:nvSpPr>
          <p:cNvPr id="3" name="Content Placeholder 2">
            <a:extLst>
              <a:ext uri="{FF2B5EF4-FFF2-40B4-BE49-F238E27FC236}">
                <a16:creationId xmlns:a16="http://schemas.microsoft.com/office/drawing/2014/main" id="{451EF8B9-0F86-896F-59C8-57120F7A0DC6}"/>
              </a:ext>
            </a:extLst>
          </p:cNvPr>
          <p:cNvSpPr>
            <a:spLocks noGrp="1"/>
          </p:cNvSpPr>
          <p:nvPr>
            <p:ph idx="1"/>
          </p:nvPr>
        </p:nvSpPr>
        <p:spPr/>
        <p:txBody>
          <a:bodyPr/>
          <a:lstStyle/>
          <a:p>
            <a:r>
              <a:rPr lang="en-GB" dirty="0"/>
              <a:t>It is simple but,</a:t>
            </a:r>
          </a:p>
          <a:p>
            <a:r>
              <a:rPr lang="en-GB" b="0" i="0" dirty="0">
                <a:solidFill>
                  <a:srgbClr val="292929"/>
                </a:solidFill>
                <a:effectLst/>
                <a:latin typeface="source-serif-pro"/>
              </a:rPr>
              <a:t>The size of vectors depends on the size of vocabulary (which can be huge </a:t>
            </a:r>
            <a:r>
              <a:rPr lang="en-GB" b="0" i="0" dirty="0" err="1">
                <a:solidFill>
                  <a:srgbClr val="292929"/>
                </a:solidFill>
                <a:effectLst/>
                <a:latin typeface="source-serif-pro"/>
              </a:rPr>
              <a:t>e,g</a:t>
            </a:r>
            <a:r>
              <a:rPr lang="en-GB" b="0" i="0" dirty="0">
                <a:solidFill>
                  <a:srgbClr val="292929"/>
                </a:solidFill>
                <a:effectLst/>
                <a:latin typeface="source-serif-pro"/>
              </a:rPr>
              <a:t>, 13 million). </a:t>
            </a:r>
          </a:p>
          <a:p>
            <a:r>
              <a:rPr lang="en-GB" b="0" i="0" dirty="0">
                <a:solidFill>
                  <a:srgbClr val="292929"/>
                </a:solidFill>
                <a:effectLst/>
                <a:latin typeface="source-serif-pro"/>
              </a:rPr>
              <a:t>The wastage of space and increases algorithm complexity exponentially</a:t>
            </a:r>
          </a:p>
          <a:p>
            <a:r>
              <a:rPr lang="en-GB" b="0" i="0" dirty="0">
                <a:solidFill>
                  <a:srgbClr val="292929"/>
                </a:solidFill>
                <a:effectLst/>
                <a:latin typeface="source-serif-pro"/>
              </a:rPr>
              <a:t>Making “</a:t>
            </a:r>
            <a:r>
              <a:rPr lang="en-GB" b="0" i="0" dirty="0">
                <a:solidFill>
                  <a:srgbClr val="00B050"/>
                </a:solidFill>
                <a:effectLst/>
                <a:latin typeface="source-serif-pro"/>
              </a:rPr>
              <a:t>transfer-learning</a:t>
            </a:r>
            <a:r>
              <a:rPr lang="en-GB" b="0" i="0" dirty="0">
                <a:solidFill>
                  <a:srgbClr val="292929"/>
                </a:solidFill>
                <a:effectLst/>
                <a:latin typeface="source-serif-pro"/>
              </a:rPr>
              <a:t>” to a model almost impossible.</a:t>
            </a:r>
          </a:p>
          <a:p>
            <a:pPr lvl="1"/>
            <a:r>
              <a:rPr lang="en-GB" b="0" i="0" dirty="0">
                <a:solidFill>
                  <a:srgbClr val="292929"/>
                </a:solidFill>
                <a:effectLst/>
                <a:latin typeface="source-serif-pro"/>
              </a:rPr>
              <a:t>it would require to re-train the whole model again if adding/removing words from vocabulary</a:t>
            </a:r>
          </a:p>
          <a:p>
            <a:r>
              <a:rPr lang="en-GB" dirty="0">
                <a:solidFill>
                  <a:srgbClr val="292929"/>
                </a:solidFill>
                <a:latin typeface="source-serif-pro"/>
              </a:rPr>
              <a:t>It loss the contextual meaning of the words. It is contradict to the purpose of word embedding. </a:t>
            </a:r>
            <a:endParaRPr lang="en-GB" dirty="0"/>
          </a:p>
        </p:txBody>
      </p:sp>
      <p:sp>
        <p:nvSpPr>
          <p:cNvPr id="4" name="Footer Placeholder 3">
            <a:extLst>
              <a:ext uri="{FF2B5EF4-FFF2-40B4-BE49-F238E27FC236}">
                <a16:creationId xmlns:a16="http://schemas.microsoft.com/office/drawing/2014/main" id="{3703AF08-BBC6-3D8A-D2EB-449C51827287}"/>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1137392790"/>
      </p:ext>
    </p:extLst>
  </p:cSld>
  <p:clrMapOvr>
    <a:masterClrMapping/>
  </p:clrMapOvr>
  <p:transition spd="slow">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AC9C7-DADB-6904-FF1A-E0EE41330C81}"/>
              </a:ext>
            </a:extLst>
          </p:cNvPr>
          <p:cNvSpPr>
            <a:spLocks noGrp="1"/>
          </p:cNvSpPr>
          <p:nvPr>
            <p:ph type="title"/>
          </p:nvPr>
        </p:nvSpPr>
        <p:spPr/>
        <p:txBody>
          <a:bodyPr/>
          <a:lstStyle/>
          <a:p>
            <a:r>
              <a:rPr lang="en-GB" dirty="0"/>
              <a:t>The Neural Networks</a:t>
            </a:r>
          </a:p>
        </p:txBody>
      </p:sp>
      <p:sp>
        <p:nvSpPr>
          <p:cNvPr id="3" name="Content Placeholder 2">
            <a:extLst>
              <a:ext uri="{FF2B5EF4-FFF2-40B4-BE49-F238E27FC236}">
                <a16:creationId xmlns:a16="http://schemas.microsoft.com/office/drawing/2014/main" id="{8EC93256-99D2-5753-BF34-648D98F0A720}"/>
              </a:ext>
            </a:extLst>
          </p:cNvPr>
          <p:cNvSpPr>
            <a:spLocks noGrp="1"/>
          </p:cNvSpPr>
          <p:nvPr>
            <p:ph idx="1"/>
          </p:nvPr>
        </p:nvSpPr>
        <p:spPr>
          <a:xfrm>
            <a:off x="539552" y="1808820"/>
            <a:ext cx="8215064" cy="3240360"/>
          </a:xfrm>
        </p:spPr>
        <p:txBody>
          <a:bodyPr/>
          <a:lstStyle/>
          <a:p>
            <a:r>
              <a:rPr lang="en-GB" b="0" i="0" dirty="0">
                <a:solidFill>
                  <a:srgbClr val="383838"/>
                </a:solidFill>
                <a:effectLst/>
                <a:latin typeface="Georgia" panose="02040502050405020303" pitchFamily="18" charset="0"/>
              </a:rPr>
              <a:t>For the given example, our neural network will have </a:t>
            </a:r>
            <a:r>
              <a:rPr lang="en-GB" b="1" i="0" dirty="0">
                <a:solidFill>
                  <a:schemeClr val="tx1"/>
                </a:solidFill>
                <a:effectLst/>
                <a:latin typeface="Georgia" panose="02040502050405020303" pitchFamily="18" charset="0"/>
              </a:rPr>
              <a:t>eight</a:t>
            </a:r>
            <a:r>
              <a:rPr lang="en-GB" b="0" i="0" dirty="0">
                <a:solidFill>
                  <a:srgbClr val="383838"/>
                </a:solidFill>
                <a:effectLst/>
                <a:latin typeface="Georgia" panose="02040502050405020303" pitchFamily="18" charset="0"/>
              </a:rPr>
              <a:t> input neurons and </a:t>
            </a:r>
            <a:r>
              <a:rPr lang="en-GB" b="1" i="0" dirty="0">
                <a:solidFill>
                  <a:srgbClr val="383838"/>
                </a:solidFill>
                <a:effectLst/>
                <a:latin typeface="Georgia" panose="02040502050405020303" pitchFamily="18" charset="0"/>
              </a:rPr>
              <a:t>eight</a:t>
            </a:r>
            <a:r>
              <a:rPr lang="en-GB" b="0" i="0" dirty="0">
                <a:solidFill>
                  <a:srgbClr val="383838"/>
                </a:solidFill>
                <a:effectLst/>
                <a:latin typeface="Georgia" panose="02040502050405020303" pitchFamily="18" charset="0"/>
              </a:rPr>
              <a:t> output neurons (vector will have a length 8). </a:t>
            </a:r>
          </a:p>
          <a:p>
            <a:r>
              <a:rPr lang="en-GB" b="0" i="0" dirty="0">
                <a:solidFill>
                  <a:srgbClr val="383838"/>
                </a:solidFill>
                <a:effectLst/>
                <a:latin typeface="Georgia" panose="02040502050405020303" pitchFamily="18" charset="0"/>
              </a:rPr>
              <a:t>Let us assume that we decide to use </a:t>
            </a:r>
            <a:r>
              <a:rPr lang="en-GB" b="1" i="0" dirty="0">
                <a:solidFill>
                  <a:srgbClr val="383838"/>
                </a:solidFill>
                <a:effectLst/>
                <a:latin typeface="Georgia" panose="02040502050405020303" pitchFamily="18" charset="0"/>
              </a:rPr>
              <a:t>three</a:t>
            </a:r>
            <a:r>
              <a:rPr lang="en-GB" b="0" i="0" dirty="0">
                <a:solidFill>
                  <a:srgbClr val="383838"/>
                </a:solidFill>
                <a:effectLst/>
                <a:latin typeface="Georgia" panose="02040502050405020303" pitchFamily="18" charset="0"/>
              </a:rPr>
              <a:t> neurons in the hidden layer. This means that </a:t>
            </a:r>
            <a:r>
              <a:rPr lang="en-GB" b="1" i="1" dirty="0">
                <a:solidFill>
                  <a:srgbClr val="383838"/>
                </a:solidFill>
                <a:effectLst/>
                <a:latin typeface="Georgia" panose="02040502050405020303" pitchFamily="18" charset="0"/>
              </a:rPr>
              <a:t>W</a:t>
            </a:r>
            <a:r>
              <a:rPr lang="en-GB" b="0" i="0" dirty="0">
                <a:solidFill>
                  <a:srgbClr val="383838"/>
                </a:solidFill>
                <a:effectLst/>
                <a:latin typeface="Georgia" panose="02040502050405020303" pitchFamily="18" charset="0"/>
              </a:rPr>
              <a:t> and </a:t>
            </a:r>
            <a:r>
              <a:rPr lang="en-GB" b="1" i="1" dirty="0">
                <a:solidFill>
                  <a:srgbClr val="383838"/>
                </a:solidFill>
                <a:effectLst/>
                <a:latin typeface="Georgia" panose="02040502050405020303" pitchFamily="18" charset="0"/>
              </a:rPr>
              <a:t>W</a:t>
            </a:r>
            <a:r>
              <a:rPr lang="zh-CN" altLang="en-US" b="1" i="1" dirty="0">
                <a:solidFill>
                  <a:srgbClr val="383838"/>
                </a:solidFill>
                <a:effectLst/>
                <a:latin typeface="Georgia" panose="02040502050405020303" pitchFamily="18" charset="0"/>
              </a:rPr>
              <a:t>’</a:t>
            </a:r>
            <a:r>
              <a:rPr lang="en-GB" b="1" i="0" dirty="0">
                <a:solidFill>
                  <a:srgbClr val="383838"/>
                </a:solidFill>
                <a:effectLst/>
                <a:latin typeface="Georgia" panose="02040502050405020303" pitchFamily="18" charset="0"/>
              </a:rPr>
              <a:t> </a:t>
            </a:r>
            <a:r>
              <a:rPr lang="en-GB" b="0" i="0" dirty="0">
                <a:solidFill>
                  <a:srgbClr val="383838"/>
                </a:solidFill>
                <a:effectLst/>
                <a:latin typeface="Georgia" panose="02040502050405020303" pitchFamily="18" charset="0"/>
              </a:rPr>
              <a:t>will be </a:t>
            </a:r>
            <a:r>
              <a:rPr lang="en-GB" b="0" i="1" dirty="0">
                <a:solidFill>
                  <a:srgbClr val="383838"/>
                </a:solidFill>
                <a:effectLst/>
                <a:latin typeface="Georgia" panose="02040502050405020303" pitchFamily="18" charset="0"/>
              </a:rPr>
              <a:t>8×3</a:t>
            </a:r>
            <a:r>
              <a:rPr lang="en-GB" b="0" i="0" dirty="0">
                <a:solidFill>
                  <a:srgbClr val="383838"/>
                </a:solidFill>
                <a:effectLst/>
                <a:latin typeface="Georgia" panose="02040502050405020303" pitchFamily="18" charset="0"/>
              </a:rPr>
              <a:t> and </a:t>
            </a:r>
            <a:r>
              <a:rPr lang="en-GB" b="0" i="1" dirty="0">
                <a:solidFill>
                  <a:srgbClr val="383838"/>
                </a:solidFill>
                <a:effectLst/>
                <a:latin typeface="Georgia" panose="02040502050405020303" pitchFamily="18" charset="0"/>
              </a:rPr>
              <a:t>3×8</a:t>
            </a:r>
            <a:r>
              <a:rPr lang="en-GB" b="0" i="0" dirty="0">
                <a:solidFill>
                  <a:srgbClr val="383838"/>
                </a:solidFill>
                <a:effectLst/>
                <a:latin typeface="Georgia" panose="02040502050405020303" pitchFamily="18" charset="0"/>
              </a:rPr>
              <a:t> matrices, respectively. </a:t>
            </a:r>
          </a:p>
          <a:p>
            <a:r>
              <a:rPr lang="en-GB" b="0" i="0" dirty="0">
                <a:solidFill>
                  <a:srgbClr val="383838"/>
                </a:solidFill>
                <a:effectLst/>
                <a:latin typeface="Georgia" panose="02040502050405020303" pitchFamily="18" charset="0"/>
              </a:rPr>
              <a:t>Before training begins, the </a:t>
            </a:r>
            <a:r>
              <a:rPr lang="en-US" altLang="zh-CN" b="0" i="0" dirty="0">
                <a:solidFill>
                  <a:srgbClr val="383838"/>
                </a:solidFill>
                <a:effectLst/>
                <a:latin typeface="Georgia" panose="02040502050405020303" pitchFamily="18" charset="0"/>
              </a:rPr>
              <a:t>two </a:t>
            </a:r>
            <a:r>
              <a:rPr lang="en-GB" altLang="zh-CN" b="0" i="0" dirty="0">
                <a:solidFill>
                  <a:srgbClr val="383838"/>
                </a:solidFill>
                <a:effectLst/>
                <a:latin typeface="Georgia" panose="02040502050405020303" pitchFamily="18" charset="0"/>
              </a:rPr>
              <a:t>weight </a:t>
            </a:r>
            <a:r>
              <a:rPr lang="en-GB" b="0" i="0" dirty="0">
                <a:solidFill>
                  <a:srgbClr val="383838"/>
                </a:solidFill>
                <a:effectLst/>
                <a:latin typeface="Georgia" panose="02040502050405020303" pitchFamily="18" charset="0"/>
              </a:rPr>
              <a:t>matrices are initialized to small random values. </a:t>
            </a:r>
            <a:endParaRPr lang="en-GB" dirty="0"/>
          </a:p>
        </p:txBody>
      </p:sp>
      <p:sp>
        <p:nvSpPr>
          <p:cNvPr id="4" name="Footer Placeholder 3">
            <a:extLst>
              <a:ext uri="{FF2B5EF4-FFF2-40B4-BE49-F238E27FC236}">
                <a16:creationId xmlns:a16="http://schemas.microsoft.com/office/drawing/2014/main" id="{2EDDB164-360C-6087-74B8-EDFE87047E4E}"/>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1659376947"/>
      </p:ext>
    </p:extLst>
  </p:cSld>
  <p:clrMapOvr>
    <a:masterClrMapping/>
  </p:clrMapOvr>
  <p:transition spd="slow">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AC9C7-DADB-6904-FF1A-E0EE41330C81}"/>
              </a:ext>
            </a:extLst>
          </p:cNvPr>
          <p:cNvSpPr>
            <a:spLocks noGrp="1"/>
          </p:cNvSpPr>
          <p:nvPr>
            <p:ph type="title"/>
          </p:nvPr>
        </p:nvSpPr>
        <p:spPr/>
        <p:txBody>
          <a:bodyPr/>
          <a:lstStyle/>
          <a:p>
            <a:r>
              <a:rPr lang="en-GB" dirty="0"/>
              <a:t>The Neural Networks</a:t>
            </a:r>
          </a:p>
        </p:txBody>
      </p:sp>
      <p:sp>
        <p:nvSpPr>
          <p:cNvPr id="3" name="Content Placeholder 2">
            <a:extLst>
              <a:ext uri="{FF2B5EF4-FFF2-40B4-BE49-F238E27FC236}">
                <a16:creationId xmlns:a16="http://schemas.microsoft.com/office/drawing/2014/main" id="{8EC93256-99D2-5753-BF34-648D98F0A720}"/>
              </a:ext>
            </a:extLst>
          </p:cNvPr>
          <p:cNvSpPr>
            <a:spLocks noGrp="1"/>
          </p:cNvSpPr>
          <p:nvPr>
            <p:ph idx="1"/>
          </p:nvPr>
        </p:nvSpPr>
        <p:spPr>
          <a:xfrm>
            <a:off x="539552" y="1808820"/>
            <a:ext cx="8215064" cy="3240360"/>
          </a:xfrm>
        </p:spPr>
        <p:txBody>
          <a:bodyPr/>
          <a:lstStyle/>
          <a:p>
            <a:r>
              <a:rPr lang="en-GB" b="0" i="0" dirty="0">
                <a:solidFill>
                  <a:srgbClr val="383838"/>
                </a:solidFill>
                <a:effectLst/>
                <a:latin typeface="Georgia" panose="02040502050405020303" pitchFamily="18" charset="0"/>
              </a:rPr>
              <a:t>For the given example, our neural network will have </a:t>
            </a:r>
            <a:r>
              <a:rPr lang="en-GB" b="1" i="0" dirty="0">
                <a:solidFill>
                  <a:schemeClr val="tx1"/>
                </a:solidFill>
                <a:effectLst/>
                <a:latin typeface="Georgia" panose="02040502050405020303" pitchFamily="18" charset="0"/>
              </a:rPr>
              <a:t>eight</a:t>
            </a:r>
            <a:r>
              <a:rPr lang="en-GB" b="0" i="0" dirty="0">
                <a:solidFill>
                  <a:srgbClr val="383838"/>
                </a:solidFill>
                <a:effectLst/>
                <a:latin typeface="Georgia" panose="02040502050405020303" pitchFamily="18" charset="0"/>
              </a:rPr>
              <a:t> input neurons and </a:t>
            </a:r>
            <a:r>
              <a:rPr lang="en-GB" b="1" i="0" dirty="0">
                <a:solidFill>
                  <a:srgbClr val="383838"/>
                </a:solidFill>
                <a:effectLst/>
                <a:latin typeface="Georgia" panose="02040502050405020303" pitchFamily="18" charset="0"/>
              </a:rPr>
              <a:t>eight</a:t>
            </a:r>
            <a:r>
              <a:rPr lang="en-GB" b="0" i="0" dirty="0">
                <a:solidFill>
                  <a:srgbClr val="383838"/>
                </a:solidFill>
                <a:effectLst/>
                <a:latin typeface="Georgia" panose="02040502050405020303" pitchFamily="18" charset="0"/>
              </a:rPr>
              <a:t> output neurons (vector will have a length </a:t>
            </a:r>
            <a:r>
              <a:rPr lang="en-GB" b="1" i="0" dirty="0">
                <a:solidFill>
                  <a:srgbClr val="383838"/>
                </a:solidFill>
                <a:effectLst/>
                <a:latin typeface="Georgia" panose="02040502050405020303" pitchFamily="18" charset="0"/>
              </a:rPr>
              <a:t>8</a:t>
            </a:r>
            <a:r>
              <a:rPr lang="en-GB" b="0" i="0" dirty="0">
                <a:solidFill>
                  <a:srgbClr val="383838"/>
                </a:solidFill>
                <a:effectLst/>
                <a:latin typeface="Georgia" panose="02040502050405020303" pitchFamily="18" charset="0"/>
              </a:rPr>
              <a:t>). </a:t>
            </a:r>
          </a:p>
          <a:p>
            <a:r>
              <a:rPr lang="en-GB" b="0" i="0" dirty="0">
                <a:solidFill>
                  <a:srgbClr val="383838"/>
                </a:solidFill>
                <a:effectLst/>
                <a:latin typeface="Georgia" panose="02040502050405020303" pitchFamily="18" charset="0"/>
              </a:rPr>
              <a:t>Let us assume that we decide to use </a:t>
            </a:r>
            <a:r>
              <a:rPr lang="en-GB" b="1" i="0" dirty="0">
                <a:solidFill>
                  <a:srgbClr val="383838"/>
                </a:solidFill>
                <a:effectLst/>
                <a:latin typeface="Georgia" panose="02040502050405020303" pitchFamily="18" charset="0"/>
              </a:rPr>
              <a:t>three</a:t>
            </a:r>
            <a:r>
              <a:rPr lang="en-GB" b="0" i="0" dirty="0">
                <a:solidFill>
                  <a:srgbClr val="383838"/>
                </a:solidFill>
                <a:effectLst/>
                <a:latin typeface="Georgia" panose="02040502050405020303" pitchFamily="18" charset="0"/>
              </a:rPr>
              <a:t> neurons in the hidden layer. This means that </a:t>
            </a:r>
            <a:r>
              <a:rPr lang="en-GB" sz="2200" b="1" kern="1200" dirty="0">
                <a:solidFill>
                  <a:schemeClr val="tx1"/>
                </a:solidFill>
                <a:latin typeface="Tahoma" charset="0"/>
                <a:cs typeface="Arial" charset="0"/>
              </a:rPr>
              <a:t>W</a:t>
            </a:r>
            <a:r>
              <a:rPr lang="en-GB" b="0" i="0" dirty="0">
                <a:solidFill>
                  <a:srgbClr val="383838"/>
                </a:solidFill>
                <a:effectLst/>
                <a:latin typeface="Georgia" panose="02040502050405020303" pitchFamily="18" charset="0"/>
              </a:rPr>
              <a:t> and </a:t>
            </a:r>
            <a:r>
              <a:rPr lang="en-GB" sz="2200" b="1" kern="1200" dirty="0">
                <a:solidFill>
                  <a:schemeClr val="tx1"/>
                </a:solidFill>
                <a:latin typeface="Tahoma" charset="0"/>
                <a:cs typeface="Arial" charset="0"/>
              </a:rPr>
              <a:t>W’ </a:t>
            </a:r>
            <a:r>
              <a:rPr lang="en-GB" b="0" i="0" dirty="0">
                <a:solidFill>
                  <a:srgbClr val="383838"/>
                </a:solidFill>
                <a:effectLst/>
                <a:latin typeface="Georgia" panose="02040502050405020303" pitchFamily="18" charset="0"/>
              </a:rPr>
              <a:t>will be </a:t>
            </a:r>
            <a:r>
              <a:rPr lang="en-GB" sz="2200" b="1" kern="1200" dirty="0">
                <a:solidFill>
                  <a:schemeClr val="tx1"/>
                </a:solidFill>
                <a:latin typeface="Tahoma" charset="0"/>
                <a:cs typeface="Arial" charset="0"/>
              </a:rPr>
              <a:t>8×3 </a:t>
            </a:r>
            <a:r>
              <a:rPr lang="en-GB" b="0" i="0" dirty="0">
                <a:solidFill>
                  <a:srgbClr val="383838"/>
                </a:solidFill>
                <a:effectLst/>
                <a:latin typeface="Georgia" panose="02040502050405020303" pitchFamily="18" charset="0"/>
              </a:rPr>
              <a:t>and </a:t>
            </a:r>
            <a:r>
              <a:rPr lang="en-GB" sz="2200" b="1" kern="1200" dirty="0">
                <a:solidFill>
                  <a:schemeClr val="tx1"/>
                </a:solidFill>
                <a:latin typeface="Tahoma" charset="0"/>
                <a:cs typeface="Arial" charset="0"/>
              </a:rPr>
              <a:t>3×8</a:t>
            </a:r>
            <a:r>
              <a:rPr lang="en-GB" b="0" i="0" dirty="0">
                <a:solidFill>
                  <a:srgbClr val="383838"/>
                </a:solidFill>
                <a:effectLst/>
                <a:latin typeface="Georgia" panose="02040502050405020303" pitchFamily="18" charset="0"/>
              </a:rPr>
              <a:t> matrices, respectively. </a:t>
            </a:r>
          </a:p>
          <a:p>
            <a:r>
              <a:rPr lang="en-GB" b="0" i="0" dirty="0">
                <a:solidFill>
                  <a:srgbClr val="383838"/>
                </a:solidFill>
                <a:effectLst/>
                <a:latin typeface="Georgia" panose="02040502050405020303" pitchFamily="18" charset="0"/>
              </a:rPr>
              <a:t>Before training begins, the </a:t>
            </a:r>
            <a:r>
              <a:rPr lang="en-US" altLang="zh-CN" b="0" i="0" dirty="0">
                <a:solidFill>
                  <a:srgbClr val="383838"/>
                </a:solidFill>
                <a:effectLst/>
                <a:latin typeface="Georgia" panose="02040502050405020303" pitchFamily="18" charset="0"/>
              </a:rPr>
              <a:t>two </a:t>
            </a:r>
            <a:r>
              <a:rPr lang="en-GB" altLang="zh-CN" b="0" i="0" dirty="0">
                <a:solidFill>
                  <a:srgbClr val="383838"/>
                </a:solidFill>
                <a:effectLst/>
                <a:latin typeface="Georgia" panose="02040502050405020303" pitchFamily="18" charset="0"/>
              </a:rPr>
              <a:t>weight </a:t>
            </a:r>
            <a:r>
              <a:rPr lang="en-GB" b="0" i="0" dirty="0">
                <a:solidFill>
                  <a:srgbClr val="383838"/>
                </a:solidFill>
                <a:effectLst/>
                <a:latin typeface="Georgia" panose="02040502050405020303" pitchFamily="18" charset="0"/>
              </a:rPr>
              <a:t>matrices are initialized to small random values. </a:t>
            </a:r>
            <a:endParaRPr lang="en-GB" dirty="0"/>
          </a:p>
        </p:txBody>
      </p:sp>
      <p:sp>
        <p:nvSpPr>
          <p:cNvPr id="4" name="Footer Placeholder 3">
            <a:extLst>
              <a:ext uri="{FF2B5EF4-FFF2-40B4-BE49-F238E27FC236}">
                <a16:creationId xmlns:a16="http://schemas.microsoft.com/office/drawing/2014/main" id="{2EDDB164-360C-6087-74B8-EDFE87047E4E}"/>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3967903744"/>
      </p:ext>
    </p:extLst>
  </p:cSld>
  <p:clrMapOvr>
    <a:masterClrMapping/>
  </p:clrMapOvr>
  <p:transition spd="slow">
    <p:zoom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E5F48-D960-EA4F-187D-428C917AE71B}"/>
              </a:ext>
            </a:extLst>
          </p:cNvPr>
          <p:cNvSpPr>
            <a:spLocks noGrp="1"/>
          </p:cNvSpPr>
          <p:nvPr>
            <p:ph type="title"/>
          </p:nvPr>
        </p:nvSpPr>
        <p:spPr/>
        <p:txBody>
          <a:bodyPr/>
          <a:lstStyle/>
          <a:p>
            <a:r>
              <a:rPr lang="en-GB" sz="3600" b="1" kern="1200" dirty="0">
                <a:solidFill>
                  <a:schemeClr val="tx1"/>
                </a:solidFill>
                <a:latin typeface="Tahoma" charset="0"/>
                <a:cs typeface="Arial" charset="0"/>
              </a:rPr>
              <a:t>Weight matrices W</a:t>
            </a:r>
            <a:r>
              <a:rPr lang="en-GB" b="0" i="0" dirty="0">
                <a:solidFill>
                  <a:srgbClr val="383838"/>
                </a:solidFill>
                <a:effectLst/>
                <a:latin typeface="Georgia" panose="02040502050405020303" pitchFamily="18" charset="0"/>
              </a:rPr>
              <a:t> and </a:t>
            </a:r>
            <a:r>
              <a:rPr lang="en-GB" sz="3600" b="1" kern="1200" dirty="0">
                <a:solidFill>
                  <a:schemeClr val="tx1"/>
                </a:solidFill>
                <a:latin typeface="Tahoma" charset="0"/>
                <a:cs typeface="Arial" charset="0"/>
              </a:rPr>
              <a:t>W’ </a:t>
            </a:r>
            <a:endParaRPr lang="en-GB" dirty="0"/>
          </a:p>
        </p:txBody>
      </p:sp>
      <p:sp>
        <p:nvSpPr>
          <p:cNvPr id="3" name="Content Placeholder 2">
            <a:extLst>
              <a:ext uri="{FF2B5EF4-FFF2-40B4-BE49-F238E27FC236}">
                <a16:creationId xmlns:a16="http://schemas.microsoft.com/office/drawing/2014/main" id="{74D36258-7D2C-9813-9B32-B28FBA62D011}"/>
              </a:ext>
            </a:extLst>
          </p:cNvPr>
          <p:cNvSpPr>
            <a:spLocks noGrp="1"/>
          </p:cNvSpPr>
          <p:nvPr>
            <p:ph idx="1"/>
          </p:nvPr>
        </p:nvSpPr>
        <p:spPr>
          <a:xfrm>
            <a:off x="395536" y="1450504"/>
            <a:ext cx="8215064" cy="792088"/>
          </a:xfrm>
        </p:spPr>
        <p:txBody>
          <a:bodyPr/>
          <a:lstStyle/>
          <a:p>
            <a:r>
              <a:rPr lang="en-GB" dirty="0">
                <a:solidFill>
                  <a:srgbClr val="383838"/>
                </a:solidFill>
                <a:latin typeface="Georgia" panose="02040502050405020303" pitchFamily="18" charset="0"/>
              </a:rPr>
              <a:t>F</a:t>
            </a:r>
            <a:r>
              <a:rPr lang="en-GB" b="0" i="0" dirty="0">
                <a:solidFill>
                  <a:srgbClr val="383838"/>
                </a:solidFill>
                <a:effectLst/>
                <a:latin typeface="Georgia" panose="02040502050405020303" pitchFamily="18" charset="0"/>
              </a:rPr>
              <a:t>or the illustration, let us assume </a:t>
            </a:r>
            <a:r>
              <a:rPr lang="en-GB" sz="2200" b="1" kern="1200" dirty="0">
                <a:solidFill>
                  <a:schemeClr val="tx1"/>
                </a:solidFill>
                <a:latin typeface="Tahoma" charset="0"/>
                <a:cs typeface="Arial" charset="0"/>
              </a:rPr>
              <a:t>W</a:t>
            </a:r>
            <a:r>
              <a:rPr lang="en-GB" b="0" i="0" dirty="0">
                <a:solidFill>
                  <a:srgbClr val="383838"/>
                </a:solidFill>
                <a:effectLst/>
                <a:latin typeface="Georgia" panose="02040502050405020303" pitchFamily="18" charset="0"/>
              </a:rPr>
              <a:t> and </a:t>
            </a:r>
            <a:r>
              <a:rPr lang="en-GB" sz="2200" b="1" kern="1200" dirty="0">
                <a:solidFill>
                  <a:schemeClr val="tx1"/>
                </a:solidFill>
                <a:latin typeface="Tahoma" charset="0"/>
                <a:cs typeface="Arial" charset="0"/>
              </a:rPr>
              <a:t>W’ </a:t>
            </a:r>
            <a:r>
              <a:rPr lang="en-GB" b="0" i="0" dirty="0">
                <a:solidFill>
                  <a:srgbClr val="383838"/>
                </a:solidFill>
                <a:effectLst/>
                <a:latin typeface="Georgia" panose="02040502050405020303" pitchFamily="18" charset="0"/>
              </a:rPr>
              <a:t>to be initialized to the following values:</a:t>
            </a:r>
            <a:endParaRPr lang="en-GB" dirty="0"/>
          </a:p>
        </p:txBody>
      </p:sp>
      <p:sp>
        <p:nvSpPr>
          <p:cNvPr id="4" name="Footer Placeholder 3">
            <a:extLst>
              <a:ext uri="{FF2B5EF4-FFF2-40B4-BE49-F238E27FC236}">
                <a16:creationId xmlns:a16="http://schemas.microsoft.com/office/drawing/2014/main" id="{2B67FE55-4892-D2E8-484D-D07EE8DFA1C0}"/>
              </a:ext>
            </a:extLst>
          </p:cNvPr>
          <p:cNvSpPr>
            <a:spLocks noGrp="1"/>
          </p:cNvSpPr>
          <p:nvPr>
            <p:ph type="ftr" sz="quarter" idx="11"/>
          </p:nvPr>
        </p:nvSpPr>
        <p:spPr/>
        <p:txBody>
          <a:bodyPr/>
          <a:lstStyle/>
          <a:p>
            <a:pPr algn="l"/>
            <a:r>
              <a:rPr lang="en-GB"/>
              <a:t>CIS041-3 Advanced Information Technology</a:t>
            </a:r>
            <a:endParaRPr lang="en-US" dirty="0"/>
          </a:p>
        </p:txBody>
      </p:sp>
      <p:pic>
        <p:nvPicPr>
          <p:cNvPr id="1026" name="Picture 2">
            <a:extLst>
              <a:ext uri="{FF2B5EF4-FFF2-40B4-BE49-F238E27FC236}">
                <a16:creationId xmlns:a16="http://schemas.microsoft.com/office/drawing/2014/main" id="{FF609631-964C-4311-EE74-A94FFA2C2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501662"/>
            <a:ext cx="4031133" cy="17416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807C34-D266-1F28-BE1F-7CC4FA9CD85E}"/>
              </a:ext>
            </a:extLst>
          </p:cNvPr>
          <p:cNvSpPr txBox="1"/>
          <p:nvPr/>
        </p:nvSpPr>
        <p:spPr>
          <a:xfrm>
            <a:off x="1979712" y="2998113"/>
            <a:ext cx="864096" cy="430887"/>
          </a:xfrm>
          <a:prstGeom prst="rect">
            <a:avLst/>
          </a:prstGeom>
          <a:noFill/>
        </p:spPr>
        <p:txBody>
          <a:bodyPr wrap="square">
            <a:spAutoFit/>
          </a:bodyPr>
          <a:lstStyle/>
          <a:p>
            <a:r>
              <a:rPr lang="en-GB" dirty="0"/>
              <a:t>W =</a:t>
            </a:r>
          </a:p>
        </p:txBody>
      </p:sp>
      <p:pic>
        <p:nvPicPr>
          <p:cNvPr id="1028" name="Picture 4">
            <a:extLst>
              <a:ext uri="{FF2B5EF4-FFF2-40B4-BE49-F238E27FC236}">
                <a16:creationId xmlns:a16="http://schemas.microsoft.com/office/drawing/2014/main" id="{15FC8BBA-75EB-D4B2-CDCB-95767C654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86" y="5122912"/>
            <a:ext cx="8077451" cy="6205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330770-CC09-4C97-B60F-A2523A4AF494}"/>
              </a:ext>
            </a:extLst>
          </p:cNvPr>
          <p:cNvSpPr txBox="1"/>
          <p:nvPr/>
        </p:nvSpPr>
        <p:spPr>
          <a:xfrm>
            <a:off x="323528" y="4597215"/>
            <a:ext cx="864096" cy="430887"/>
          </a:xfrm>
          <a:prstGeom prst="rect">
            <a:avLst/>
          </a:prstGeom>
          <a:noFill/>
        </p:spPr>
        <p:txBody>
          <a:bodyPr wrap="square">
            <a:spAutoFit/>
          </a:bodyPr>
          <a:lstStyle/>
          <a:p>
            <a:r>
              <a:rPr lang="en-GB" dirty="0"/>
              <a:t>W’ =</a:t>
            </a:r>
          </a:p>
        </p:txBody>
      </p:sp>
    </p:spTree>
    <p:extLst>
      <p:ext uri="{BB962C8B-B14F-4D97-AF65-F5344CB8AC3E}">
        <p14:creationId xmlns:p14="http://schemas.microsoft.com/office/powerpoint/2010/main" val="1115236741"/>
      </p:ext>
    </p:extLst>
  </p:cSld>
  <p:clrMapOvr>
    <a:masterClrMapping/>
  </p:clrMapOvr>
  <p:transition spd="slow">
    <p:zoom dir="in"/>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6399-A71D-125B-CAE5-95EA739A8C8A}"/>
              </a:ext>
            </a:extLst>
          </p:cNvPr>
          <p:cNvSpPr>
            <a:spLocks noGrp="1"/>
          </p:cNvSpPr>
          <p:nvPr>
            <p:ph type="title"/>
          </p:nvPr>
        </p:nvSpPr>
        <p:spPr/>
        <p:txBody>
          <a:bodyPr/>
          <a:lstStyle/>
          <a:p>
            <a:r>
              <a:rPr lang="en-GB" b="1" i="0" dirty="0">
                <a:solidFill>
                  <a:srgbClr val="383838"/>
                </a:solidFill>
                <a:effectLst/>
                <a:latin typeface="Georgia" panose="02040502050405020303" pitchFamily="18" charset="0"/>
              </a:rPr>
              <a:t>Training: {the, saw} -&gt; dog</a:t>
            </a:r>
            <a:endParaRPr lang="en-GB" dirty="0"/>
          </a:p>
        </p:txBody>
      </p:sp>
      <p:sp>
        <p:nvSpPr>
          <p:cNvPr id="3" name="Content Placeholder 2">
            <a:extLst>
              <a:ext uri="{FF2B5EF4-FFF2-40B4-BE49-F238E27FC236}">
                <a16:creationId xmlns:a16="http://schemas.microsoft.com/office/drawing/2014/main" id="{552B7490-5556-14E0-73E9-445A99B126CE}"/>
              </a:ext>
            </a:extLst>
          </p:cNvPr>
          <p:cNvSpPr>
            <a:spLocks noGrp="1"/>
          </p:cNvSpPr>
          <p:nvPr>
            <p:ph idx="1"/>
          </p:nvPr>
        </p:nvSpPr>
        <p:spPr/>
        <p:txBody>
          <a:bodyPr/>
          <a:lstStyle/>
          <a:p>
            <a:r>
              <a:rPr lang="en-GB" b="0" i="0" dirty="0">
                <a:solidFill>
                  <a:srgbClr val="383838"/>
                </a:solidFill>
                <a:effectLst/>
                <a:latin typeface="Georgia" panose="02040502050405020303" pitchFamily="18" charset="0"/>
              </a:rPr>
              <a:t>Suppose we set a window size C=3. So we can have a list of training samples. For example, from sentence,</a:t>
            </a:r>
          </a:p>
          <a:p>
            <a:endParaRPr lang="en-GB" b="0" i="0" dirty="0">
              <a:solidFill>
                <a:srgbClr val="383838"/>
              </a:solidFill>
              <a:effectLst/>
              <a:latin typeface="Georgia" panose="02040502050405020303" pitchFamily="18" charset="0"/>
            </a:endParaRPr>
          </a:p>
          <a:p>
            <a:pPr marL="0" indent="0">
              <a:buNone/>
            </a:pPr>
            <a:r>
              <a:rPr lang="en-GB" b="0" i="0" dirty="0">
                <a:solidFill>
                  <a:srgbClr val="383838"/>
                </a:solidFill>
                <a:effectLst/>
                <a:latin typeface="Georgia" panose="02040502050405020303" pitchFamily="18" charset="0"/>
              </a:rPr>
              <a:t>We can have, </a:t>
            </a:r>
          </a:p>
          <a:p>
            <a:pPr marL="0" indent="0" algn="ctr">
              <a:buNone/>
            </a:pPr>
            <a:r>
              <a:rPr lang="en-GB" b="1" i="0" dirty="0">
                <a:solidFill>
                  <a:srgbClr val="383838"/>
                </a:solidFill>
                <a:effectLst/>
                <a:latin typeface="Georgia" panose="02040502050405020303" pitchFamily="18" charset="0"/>
              </a:rPr>
              <a:t>{the, saw} -&gt; dog; {dog, a}-&gt;saw, {saw, cat}-&gt;a</a:t>
            </a:r>
            <a:r>
              <a:rPr lang="en-GB" b="0" i="0" dirty="0">
                <a:solidFill>
                  <a:srgbClr val="383838"/>
                </a:solidFill>
                <a:effectLst/>
                <a:latin typeface="Georgia" panose="02040502050405020303" pitchFamily="18" charset="0"/>
              </a:rPr>
              <a:t>, …</a:t>
            </a:r>
          </a:p>
          <a:p>
            <a:endParaRPr lang="en-GB" dirty="0">
              <a:solidFill>
                <a:srgbClr val="383838"/>
              </a:solidFill>
              <a:latin typeface="Georgia" panose="02040502050405020303" pitchFamily="18" charset="0"/>
            </a:endParaRPr>
          </a:p>
          <a:p>
            <a:r>
              <a:rPr lang="en-GB" b="0" i="0" dirty="0">
                <a:solidFill>
                  <a:srgbClr val="383838"/>
                </a:solidFill>
                <a:effectLst/>
                <a:latin typeface="Georgia" panose="02040502050405020303" pitchFamily="18" charset="0"/>
              </a:rPr>
              <a:t>Now we want the network to learn relationship between the words “the”, “saw” and “dog”. That is, the network should show a high probability for “dog” when “the”, “saw” is inputted to the network. </a:t>
            </a:r>
            <a:endParaRPr lang="en-GB" dirty="0"/>
          </a:p>
        </p:txBody>
      </p:sp>
      <p:sp>
        <p:nvSpPr>
          <p:cNvPr id="4" name="Footer Placeholder 3">
            <a:extLst>
              <a:ext uri="{FF2B5EF4-FFF2-40B4-BE49-F238E27FC236}">
                <a16:creationId xmlns:a16="http://schemas.microsoft.com/office/drawing/2014/main" id="{1AB14924-301C-A94F-544D-05763BAB5058}"/>
              </a:ext>
            </a:extLst>
          </p:cNvPr>
          <p:cNvSpPr>
            <a:spLocks noGrp="1"/>
          </p:cNvSpPr>
          <p:nvPr>
            <p:ph type="ftr" sz="quarter" idx="11"/>
          </p:nvPr>
        </p:nvSpPr>
        <p:spPr/>
        <p:txBody>
          <a:bodyPr/>
          <a:lstStyle/>
          <a:p>
            <a:pPr algn="l"/>
            <a:r>
              <a:rPr lang="en-GB"/>
              <a:t>CIS041-3 Advanced Information Technology</a:t>
            </a:r>
            <a:endParaRPr lang="en-US" dirty="0"/>
          </a:p>
        </p:txBody>
      </p:sp>
      <p:sp>
        <p:nvSpPr>
          <p:cNvPr id="6" name="TextBox 5">
            <a:extLst>
              <a:ext uri="{FF2B5EF4-FFF2-40B4-BE49-F238E27FC236}">
                <a16:creationId xmlns:a16="http://schemas.microsoft.com/office/drawing/2014/main" id="{83B8462A-C14A-91E4-A8DE-239629505BF7}"/>
              </a:ext>
            </a:extLst>
          </p:cNvPr>
          <p:cNvSpPr txBox="1"/>
          <p:nvPr/>
        </p:nvSpPr>
        <p:spPr>
          <a:xfrm>
            <a:off x="3096497" y="2492896"/>
            <a:ext cx="4572000" cy="430887"/>
          </a:xfrm>
          <a:prstGeom prst="rect">
            <a:avLst/>
          </a:prstGeom>
          <a:noFill/>
        </p:spPr>
        <p:txBody>
          <a:bodyPr wrap="square">
            <a:spAutoFit/>
          </a:bodyPr>
          <a:lstStyle/>
          <a:p>
            <a:r>
              <a:rPr lang="en-GB" dirty="0"/>
              <a:t>“the dog saw a cat”, </a:t>
            </a:r>
          </a:p>
        </p:txBody>
      </p:sp>
      <p:sp>
        <p:nvSpPr>
          <p:cNvPr id="7" name="Rectangle 6">
            <a:extLst>
              <a:ext uri="{FF2B5EF4-FFF2-40B4-BE49-F238E27FC236}">
                <a16:creationId xmlns:a16="http://schemas.microsoft.com/office/drawing/2014/main" id="{3B9578A8-5D4E-18A7-6A7E-31C1D2F45C85}"/>
              </a:ext>
            </a:extLst>
          </p:cNvPr>
          <p:cNvSpPr/>
          <p:nvPr/>
        </p:nvSpPr>
        <p:spPr bwMode="auto">
          <a:xfrm>
            <a:off x="3275856" y="2564904"/>
            <a:ext cx="1800200" cy="358879"/>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66252BA2-6DA9-A136-1BDB-00C80B5ED142}"/>
              </a:ext>
            </a:extLst>
          </p:cNvPr>
          <p:cNvSpPr/>
          <p:nvPr/>
        </p:nvSpPr>
        <p:spPr bwMode="auto">
          <a:xfrm>
            <a:off x="3851920" y="2564904"/>
            <a:ext cx="576064" cy="358879"/>
          </a:xfrm>
          <a:prstGeom prst="rect">
            <a:avLst/>
          </a:prstGeom>
          <a:solidFill>
            <a:srgbClr val="00B050">
              <a:alpha val="23922"/>
            </a:srgbClr>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3836608711"/>
      </p:ext>
    </p:extLst>
  </p:cSld>
  <p:clrMapOvr>
    <a:masterClrMapping/>
  </p:clrMapOvr>
  <p:transition spd="slow">
    <p:zoom dir="in"/>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7F4B-692F-0899-9C1D-FFCB4214575D}"/>
              </a:ext>
            </a:extLst>
          </p:cNvPr>
          <p:cNvSpPr>
            <a:spLocks noGrp="1"/>
          </p:cNvSpPr>
          <p:nvPr>
            <p:ph type="title"/>
          </p:nvPr>
        </p:nvSpPr>
        <p:spPr/>
        <p:txBody>
          <a:bodyPr/>
          <a:lstStyle/>
          <a:p>
            <a:r>
              <a:rPr lang="en-GB" dirty="0"/>
              <a:t>The training samples</a:t>
            </a:r>
          </a:p>
        </p:txBody>
      </p:sp>
      <p:sp>
        <p:nvSpPr>
          <p:cNvPr id="3" name="Content Placeholder 2">
            <a:extLst>
              <a:ext uri="{FF2B5EF4-FFF2-40B4-BE49-F238E27FC236}">
                <a16:creationId xmlns:a16="http://schemas.microsoft.com/office/drawing/2014/main" id="{86B70BE7-1196-A883-A0D7-8D02CFA14C53}"/>
              </a:ext>
            </a:extLst>
          </p:cNvPr>
          <p:cNvSpPr>
            <a:spLocks noGrp="1"/>
          </p:cNvSpPr>
          <p:nvPr>
            <p:ph idx="1"/>
          </p:nvPr>
        </p:nvSpPr>
        <p:spPr>
          <a:xfrm>
            <a:off x="395536" y="1556792"/>
            <a:ext cx="8215064" cy="4752528"/>
          </a:xfrm>
        </p:spPr>
        <p:txBody>
          <a:bodyPr/>
          <a:lstStyle/>
          <a:p>
            <a:r>
              <a:rPr lang="en-GB" b="0" i="0" dirty="0">
                <a:solidFill>
                  <a:srgbClr val="383838"/>
                </a:solidFill>
                <a:effectLst/>
                <a:latin typeface="Georgia" panose="02040502050405020303" pitchFamily="18" charset="0"/>
              </a:rPr>
              <a:t>In this case, the input vector </a:t>
            </a:r>
            <a:r>
              <a:rPr lang="en-GB" b="0" i="1" dirty="0">
                <a:solidFill>
                  <a:srgbClr val="383838"/>
                </a:solidFill>
                <a:effectLst/>
                <a:latin typeface="Georgia" panose="02040502050405020303" pitchFamily="18" charset="0"/>
              </a:rPr>
              <a:t>X</a:t>
            </a:r>
            <a:r>
              <a:rPr lang="en-GB" b="0" i="0" dirty="0">
                <a:solidFill>
                  <a:srgbClr val="383838"/>
                </a:solidFill>
                <a:effectLst/>
                <a:latin typeface="Georgia" panose="02040502050405020303" pitchFamily="18" charset="0"/>
              </a:rPr>
              <a:t> will be </a:t>
            </a:r>
          </a:p>
          <a:p>
            <a:pPr marL="0" indent="0" algn="ctr">
              <a:buNone/>
            </a:pPr>
            <a:r>
              <a:rPr lang="en-GB" b="0" i="0" dirty="0">
                <a:solidFill>
                  <a:srgbClr val="383838"/>
                </a:solidFill>
                <a:effectLst/>
                <a:latin typeface="Georgia" panose="02040502050405020303" pitchFamily="18" charset="0"/>
              </a:rPr>
              <a:t>[0 0 0 0 0 0 1 0]</a:t>
            </a:r>
            <a:r>
              <a:rPr lang="en-GB" b="0" i="0" baseline="30000" dirty="0">
                <a:solidFill>
                  <a:srgbClr val="383838"/>
                </a:solidFill>
                <a:effectLst/>
                <a:latin typeface="Georgia" panose="02040502050405020303" pitchFamily="18" charset="0"/>
              </a:rPr>
              <a:t>t</a:t>
            </a:r>
            <a:r>
              <a:rPr lang="en-GB" baseline="30000" dirty="0">
                <a:solidFill>
                  <a:srgbClr val="383838"/>
                </a:solidFill>
                <a:latin typeface="Georgia" panose="02040502050405020303" pitchFamily="18" charset="0"/>
              </a:rPr>
              <a:t> </a:t>
            </a:r>
            <a:r>
              <a:rPr lang="en-GB" b="0" i="0" dirty="0">
                <a:solidFill>
                  <a:srgbClr val="383838"/>
                </a:solidFill>
                <a:effectLst/>
                <a:latin typeface="Georgia" panose="02040502050405020303" pitchFamily="18" charset="0"/>
              </a:rPr>
              <a:t> and [0 0 0 0 0 1 0 0]</a:t>
            </a:r>
            <a:r>
              <a:rPr lang="en-GB" b="0" i="0" baseline="30000" dirty="0">
                <a:solidFill>
                  <a:srgbClr val="383838"/>
                </a:solidFill>
                <a:effectLst/>
                <a:latin typeface="Georgia" panose="02040502050405020303" pitchFamily="18" charset="0"/>
              </a:rPr>
              <a:t>t</a:t>
            </a:r>
            <a:r>
              <a:rPr lang="en-GB" baseline="30000" dirty="0">
                <a:solidFill>
                  <a:srgbClr val="383838"/>
                </a:solidFill>
                <a:latin typeface="Georgia" panose="02040502050405020303" pitchFamily="18" charset="0"/>
              </a:rPr>
              <a:t> </a:t>
            </a:r>
          </a:p>
          <a:p>
            <a:r>
              <a:rPr lang="en-GB" b="0" i="0" dirty="0">
                <a:solidFill>
                  <a:srgbClr val="383838"/>
                </a:solidFill>
                <a:effectLst/>
                <a:latin typeface="Georgia" panose="02040502050405020303" pitchFamily="18" charset="0"/>
              </a:rPr>
              <a:t>Notice that the word “</a:t>
            </a:r>
            <a:r>
              <a:rPr lang="en-GB" b="1" i="0" dirty="0">
                <a:solidFill>
                  <a:srgbClr val="383838"/>
                </a:solidFill>
                <a:effectLst/>
                <a:latin typeface="Georgia" panose="02040502050405020303" pitchFamily="18" charset="0"/>
              </a:rPr>
              <a:t>the</a:t>
            </a:r>
            <a:r>
              <a:rPr lang="en-GB" b="0" i="0" dirty="0">
                <a:solidFill>
                  <a:srgbClr val="383838"/>
                </a:solidFill>
                <a:effectLst/>
                <a:latin typeface="Georgia" panose="02040502050405020303" pitchFamily="18" charset="0"/>
              </a:rPr>
              <a:t>” </a:t>
            </a:r>
            <a:r>
              <a:rPr lang="en-GB" dirty="0">
                <a:solidFill>
                  <a:srgbClr val="383838"/>
                </a:solidFill>
                <a:latin typeface="Georgia" panose="02040502050405020303" pitchFamily="18" charset="0"/>
              </a:rPr>
              <a:t>one-hot vector is </a:t>
            </a:r>
          </a:p>
          <a:p>
            <a:pPr marL="0" indent="0" algn="ctr">
              <a:buNone/>
            </a:pPr>
            <a:r>
              <a:rPr lang="en-GB" b="0" i="0" dirty="0">
                <a:solidFill>
                  <a:srgbClr val="383838"/>
                </a:solidFill>
                <a:effectLst/>
                <a:latin typeface="Georgia" panose="02040502050405020303" pitchFamily="18" charset="0"/>
              </a:rPr>
              <a:t>[0 0 0 0 0 0 1 0] </a:t>
            </a:r>
          </a:p>
          <a:p>
            <a:r>
              <a:rPr lang="en-GB" b="0" i="0" dirty="0">
                <a:solidFill>
                  <a:srgbClr val="383838"/>
                </a:solidFill>
                <a:effectLst/>
                <a:latin typeface="Georgia" panose="02040502050405020303" pitchFamily="18" charset="0"/>
              </a:rPr>
              <a:t>and the word “</a:t>
            </a:r>
            <a:r>
              <a:rPr lang="en-GB" b="1" i="0" dirty="0">
                <a:solidFill>
                  <a:srgbClr val="383838"/>
                </a:solidFill>
                <a:effectLst/>
                <a:latin typeface="Georgia" panose="02040502050405020303" pitchFamily="18" charset="0"/>
              </a:rPr>
              <a:t>saw</a:t>
            </a:r>
            <a:r>
              <a:rPr lang="en-GB" b="0" i="0" dirty="0">
                <a:solidFill>
                  <a:srgbClr val="383838"/>
                </a:solidFill>
                <a:effectLst/>
                <a:latin typeface="Georgia" panose="02040502050405020303" pitchFamily="18" charset="0"/>
              </a:rPr>
              <a:t>” is </a:t>
            </a:r>
          </a:p>
          <a:p>
            <a:pPr marL="0" indent="0" algn="ctr">
              <a:buNone/>
            </a:pPr>
            <a:r>
              <a:rPr lang="en-GB" b="0" i="0" dirty="0">
                <a:solidFill>
                  <a:srgbClr val="383838"/>
                </a:solidFill>
                <a:effectLst/>
                <a:latin typeface="Georgia" panose="02040502050405020303" pitchFamily="18" charset="0"/>
              </a:rPr>
              <a:t>[0 0 0 0 0 1 0 0] . </a:t>
            </a:r>
          </a:p>
          <a:p>
            <a:r>
              <a:rPr lang="en-GB" dirty="0">
                <a:solidFill>
                  <a:srgbClr val="383838"/>
                </a:solidFill>
                <a:latin typeface="Georgia" panose="02040502050405020303" pitchFamily="18" charset="0"/>
              </a:rPr>
              <a:t>T</a:t>
            </a:r>
            <a:r>
              <a:rPr lang="en-GB" b="0" i="0" dirty="0">
                <a:solidFill>
                  <a:srgbClr val="383838"/>
                </a:solidFill>
                <a:effectLst/>
                <a:latin typeface="Georgia" panose="02040502050405020303" pitchFamily="18" charset="0"/>
              </a:rPr>
              <a:t>he target word is “</a:t>
            </a:r>
            <a:r>
              <a:rPr lang="en-GB" b="1" i="0" dirty="0">
                <a:solidFill>
                  <a:srgbClr val="383838"/>
                </a:solidFill>
                <a:effectLst/>
                <a:latin typeface="Georgia" panose="02040502050405020303" pitchFamily="18" charset="0"/>
              </a:rPr>
              <a:t>dog</a:t>
            </a:r>
            <a:r>
              <a:rPr lang="en-GB" b="0" i="0" dirty="0">
                <a:solidFill>
                  <a:srgbClr val="383838"/>
                </a:solidFill>
                <a:effectLst/>
                <a:latin typeface="Georgia" panose="02040502050405020303" pitchFamily="18" charset="0"/>
              </a:rPr>
              <a:t>”, the target vector will be</a:t>
            </a:r>
          </a:p>
          <a:p>
            <a:pPr marL="0" indent="0" algn="ctr">
              <a:buNone/>
            </a:pPr>
            <a:r>
              <a:rPr lang="en-GB" b="0" i="0" dirty="0">
                <a:solidFill>
                  <a:srgbClr val="383838"/>
                </a:solidFill>
                <a:effectLst/>
                <a:latin typeface="Georgia" panose="02040502050405020303" pitchFamily="18" charset="0"/>
              </a:rPr>
              <a:t>[0 0 0 0 1 0 0 0]</a:t>
            </a:r>
            <a:r>
              <a:rPr lang="en-GB" b="0" i="0" baseline="30000" dirty="0">
                <a:solidFill>
                  <a:srgbClr val="383838"/>
                </a:solidFill>
                <a:effectLst/>
                <a:latin typeface="Georgia" panose="02040502050405020303" pitchFamily="18" charset="0"/>
              </a:rPr>
              <a:t>t</a:t>
            </a:r>
            <a:r>
              <a:rPr lang="en-GB" b="0" i="0" dirty="0">
                <a:solidFill>
                  <a:srgbClr val="383838"/>
                </a:solidFill>
                <a:effectLst/>
                <a:latin typeface="Georgia" panose="02040502050405020303" pitchFamily="18" charset="0"/>
              </a:rPr>
              <a:t>.</a:t>
            </a:r>
            <a:endParaRPr lang="en-GB" dirty="0"/>
          </a:p>
        </p:txBody>
      </p:sp>
      <p:sp>
        <p:nvSpPr>
          <p:cNvPr id="4" name="Footer Placeholder 3">
            <a:extLst>
              <a:ext uri="{FF2B5EF4-FFF2-40B4-BE49-F238E27FC236}">
                <a16:creationId xmlns:a16="http://schemas.microsoft.com/office/drawing/2014/main" id="{F894B201-BD9D-A423-1E78-8398945DD424}"/>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2583263001"/>
      </p:ext>
    </p:extLst>
  </p:cSld>
  <p:clrMapOvr>
    <a:masterClrMapping/>
  </p:clrMapOvr>
  <p:transition spd="slow">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28D7-AB46-3ACF-3471-E6CAF0A49FB3}"/>
              </a:ext>
            </a:extLst>
          </p:cNvPr>
          <p:cNvSpPr>
            <a:spLocks noGrp="1"/>
          </p:cNvSpPr>
          <p:nvPr>
            <p:ph type="title"/>
          </p:nvPr>
        </p:nvSpPr>
        <p:spPr/>
        <p:txBody>
          <a:bodyPr/>
          <a:lstStyle/>
          <a:p>
            <a:r>
              <a:rPr lang="en-GB" dirty="0"/>
              <a:t>What is Machine Learning?</a:t>
            </a:r>
          </a:p>
        </p:txBody>
      </p:sp>
      <p:sp>
        <p:nvSpPr>
          <p:cNvPr id="3" name="Content Placeholder 2">
            <a:extLst>
              <a:ext uri="{FF2B5EF4-FFF2-40B4-BE49-F238E27FC236}">
                <a16:creationId xmlns:a16="http://schemas.microsoft.com/office/drawing/2014/main" id="{3CB281A4-F5AA-6F2F-AAD9-2C38A3D88424}"/>
              </a:ext>
            </a:extLst>
          </p:cNvPr>
          <p:cNvSpPr>
            <a:spLocks noGrp="1"/>
          </p:cNvSpPr>
          <p:nvPr>
            <p:ph idx="1"/>
          </p:nvPr>
        </p:nvSpPr>
        <p:spPr/>
        <p:txBody>
          <a:bodyPr/>
          <a:lstStyle/>
          <a:p>
            <a:r>
              <a:rPr lang="en-GB" b="1" i="0" dirty="0">
                <a:solidFill>
                  <a:srgbClr val="000000"/>
                </a:solidFill>
                <a:effectLst/>
                <a:latin typeface="Lora" pitchFamily="2" charset="0"/>
              </a:rPr>
              <a:t>Machine learning</a:t>
            </a:r>
            <a:r>
              <a:rPr lang="en-GB" b="0" i="0" dirty="0">
                <a:solidFill>
                  <a:srgbClr val="000000"/>
                </a:solidFill>
                <a:effectLst/>
                <a:latin typeface="Lora" pitchFamily="2" charset="0"/>
              </a:rPr>
              <a:t> (</a:t>
            </a:r>
            <a:r>
              <a:rPr lang="en-GB" b="1" i="0" dirty="0">
                <a:solidFill>
                  <a:srgbClr val="000000"/>
                </a:solidFill>
                <a:effectLst/>
                <a:latin typeface="Lora" pitchFamily="2" charset="0"/>
              </a:rPr>
              <a:t>ML</a:t>
            </a:r>
            <a:r>
              <a:rPr lang="en-GB" b="0" i="0" dirty="0">
                <a:solidFill>
                  <a:srgbClr val="000000"/>
                </a:solidFill>
                <a:effectLst/>
                <a:latin typeface="Lora" pitchFamily="2" charset="0"/>
              </a:rPr>
              <a:t>): a part of </a:t>
            </a:r>
            <a:r>
              <a:rPr lang="en-GB" b="0" i="0" u="none" strike="noStrike" dirty="0">
                <a:solidFill>
                  <a:srgbClr val="40BBE1"/>
                </a:solidFill>
                <a:effectLst/>
                <a:latin typeface="Lora" pitchFamily="2" charset="0"/>
                <a:hlinkClick r:id="rId2"/>
              </a:rPr>
              <a:t>artificial intelligence</a:t>
            </a:r>
            <a:r>
              <a:rPr lang="en-GB" b="0" i="0" u="none" strike="noStrike" dirty="0">
                <a:solidFill>
                  <a:srgbClr val="40BBE1"/>
                </a:solidFill>
                <a:effectLst/>
                <a:latin typeface="Lora" pitchFamily="2" charset="0"/>
              </a:rPr>
              <a:t> </a:t>
            </a:r>
            <a:r>
              <a:rPr lang="en-GB" b="0" i="0" dirty="0">
                <a:solidFill>
                  <a:srgbClr val="000000"/>
                </a:solidFill>
                <a:effectLst/>
                <a:latin typeface="Lora" pitchFamily="2" charset="0"/>
              </a:rPr>
              <a:t>devoted to understanding and building models that can  'learn’ from data and remember patterns in data and to perform on different tasks that otherwise is impossible.</a:t>
            </a:r>
          </a:p>
          <a:p>
            <a:r>
              <a:rPr lang="en-GB" b="0" i="0" dirty="0">
                <a:solidFill>
                  <a:srgbClr val="000000"/>
                </a:solidFill>
                <a:effectLst/>
                <a:latin typeface="Lora" pitchFamily="2" charset="0"/>
              </a:rPr>
              <a:t>Machine learning involves creating a </a:t>
            </a:r>
            <a:r>
              <a:rPr lang="en-GB" b="0" i="0" u="none" strike="noStrike" dirty="0">
                <a:solidFill>
                  <a:srgbClr val="1559B5"/>
                </a:solidFill>
                <a:effectLst/>
                <a:latin typeface="Lora" pitchFamily="2" charset="0"/>
                <a:hlinkClick r:id="rId3"/>
              </a:rPr>
              <a:t>model</a:t>
            </a:r>
            <a:r>
              <a:rPr lang="en-GB" b="0" i="0" dirty="0">
                <a:solidFill>
                  <a:srgbClr val="000000"/>
                </a:solidFill>
                <a:effectLst/>
                <a:latin typeface="Lora" pitchFamily="2" charset="0"/>
              </a:rPr>
              <a:t>, which is trained on some </a:t>
            </a:r>
            <a:r>
              <a:rPr lang="en-GB" b="0" i="0" dirty="0">
                <a:solidFill>
                  <a:srgbClr val="00B050"/>
                </a:solidFill>
                <a:effectLst/>
                <a:latin typeface="Lora" pitchFamily="2" charset="0"/>
              </a:rPr>
              <a:t>training data </a:t>
            </a:r>
            <a:r>
              <a:rPr lang="en-GB" b="0" i="0" dirty="0">
                <a:solidFill>
                  <a:srgbClr val="000000"/>
                </a:solidFill>
                <a:effectLst/>
                <a:latin typeface="Lora" pitchFamily="2" charset="0"/>
              </a:rPr>
              <a:t>and then can process </a:t>
            </a:r>
            <a:r>
              <a:rPr lang="en-GB" b="0" i="0" dirty="0">
                <a:solidFill>
                  <a:srgbClr val="00B050"/>
                </a:solidFill>
                <a:effectLst/>
                <a:latin typeface="Lora" pitchFamily="2" charset="0"/>
              </a:rPr>
              <a:t>additional data </a:t>
            </a:r>
            <a:r>
              <a:rPr lang="en-GB" b="0" i="0" dirty="0">
                <a:solidFill>
                  <a:srgbClr val="000000"/>
                </a:solidFill>
                <a:effectLst/>
                <a:latin typeface="Lora" pitchFamily="2" charset="0"/>
              </a:rPr>
              <a:t>to make predictions. </a:t>
            </a:r>
          </a:p>
          <a:p>
            <a:r>
              <a:rPr lang="en-GB" b="0" i="0" dirty="0">
                <a:solidFill>
                  <a:srgbClr val="000000"/>
                </a:solidFill>
                <a:effectLst/>
                <a:latin typeface="Lora" pitchFamily="2" charset="0"/>
              </a:rPr>
              <a:t>Various types of models have been created and researched for building machine learning systems.</a:t>
            </a:r>
            <a:endParaRPr lang="en-GB" dirty="0"/>
          </a:p>
        </p:txBody>
      </p:sp>
      <p:sp>
        <p:nvSpPr>
          <p:cNvPr id="4" name="Footer Placeholder 3">
            <a:extLst>
              <a:ext uri="{FF2B5EF4-FFF2-40B4-BE49-F238E27FC236}">
                <a16:creationId xmlns:a16="http://schemas.microsoft.com/office/drawing/2014/main" id="{04C3E49E-537D-E1FE-C3CC-86174FD8CCBF}"/>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850482433"/>
      </p:ext>
    </p:extLst>
  </p:cSld>
  <p:clrMapOvr>
    <a:masterClrMapping/>
  </p:clrMapOvr>
  <p:transition spd="slow">
    <p:zoom dir="in"/>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0996-5397-6D43-558F-6B63FBD4B48B}"/>
              </a:ext>
            </a:extLst>
          </p:cNvPr>
          <p:cNvSpPr>
            <a:spLocks noGrp="1"/>
          </p:cNvSpPr>
          <p:nvPr>
            <p:ph type="title"/>
          </p:nvPr>
        </p:nvSpPr>
        <p:spPr/>
        <p:txBody>
          <a:bodyPr/>
          <a:lstStyle/>
          <a:p>
            <a:r>
              <a:rPr lang="en-GB" dirty="0"/>
              <a:t>The output to the hidden layer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7902DD-AEF2-0B0F-AF40-FBD68E6323F9}"/>
                  </a:ext>
                </a:extLst>
              </p:cNvPr>
              <p:cNvSpPr>
                <a:spLocks noGrp="1"/>
              </p:cNvSpPr>
              <p:nvPr>
                <p:ph idx="1"/>
              </p:nvPr>
            </p:nvSpPr>
            <p:spPr>
              <a:xfrm>
                <a:off x="851209" y="3703218"/>
                <a:ext cx="8215064" cy="1430683"/>
              </a:xfrm>
            </p:spPr>
            <p:txBody>
              <a:bodyPr/>
              <a:lstStyle/>
              <a:p>
                <a:pPr marL="0" indent="0">
                  <a:buNone/>
                </a:pP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h</m:t>
                        </m:r>
                      </m:e>
                      <m:sup>
                        <m:r>
                          <a:rPr lang="en-GB" b="0" i="1" smtClean="0">
                            <a:latin typeface="Cambria Math" panose="02040503050406030204" pitchFamily="18" charset="0"/>
                          </a:rPr>
                          <m:t>𝑡</m:t>
                        </m:r>
                      </m:sup>
                    </m:sSup>
                  </m:oMath>
                </a14:m>
                <a:r>
                  <a:rPr lang="en-GB" dirty="0"/>
                  <a:t> = ½ [ [0 0 0 0 0 1 0 0] + [0 0 0 0 0 0 1 0]] X W</a:t>
                </a:r>
              </a:p>
              <a:p>
                <a:pPr marL="0" indent="273050">
                  <a:buNone/>
                </a:pPr>
                <a:r>
                  <a:rPr lang="en-GB" dirty="0"/>
                  <a:t>= ½ x[0.58787 -0.104526 -0.164418] </a:t>
                </a:r>
              </a:p>
              <a:p>
                <a:pPr marL="0" indent="273050">
                  <a:buNone/>
                </a:pPr>
                <a:r>
                  <a:rPr lang="en-GB" dirty="0"/>
                  <a:t>= [0.293935 -0.052263 -0.082209] </a:t>
                </a:r>
              </a:p>
            </p:txBody>
          </p:sp>
        </mc:Choice>
        <mc:Fallback xmlns="">
          <p:sp>
            <p:nvSpPr>
              <p:cNvPr id="3" name="Content Placeholder 2">
                <a:extLst>
                  <a:ext uri="{FF2B5EF4-FFF2-40B4-BE49-F238E27FC236}">
                    <a16:creationId xmlns:a16="http://schemas.microsoft.com/office/drawing/2014/main" id="{807902DD-AEF2-0B0F-AF40-FBD68E6323F9}"/>
                  </a:ext>
                </a:extLst>
              </p:cNvPr>
              <p:cNvSpPr>
                <a:spLocks noGrp="1" noRot="1" noChangeAspect="1" noMove="1" noResize="1" noEditPoints="1" noAdjustHandles="1" noChangeArrowheads="1" noChangeShapeType="1" noTextEdit="1"/>
              </p:cNvSpPr>
              <p:nvPr>
                <p:ph idx="1"/>
              </p:nvPr>
            </p:nvSpPr>
            <p:spPr>
              <a:xfrm>
                <a:off x="851209" y="3703218"/>
                <a:ext cx="8215064" cy="1430683"/>
              </a:xfrm>
              <a:blipFill>
                <a:blip r:embed="rId2"/>
                <a:stretch>
                  <a:fillRect l="-223" t="-3404" b="-2979"/>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743FD6BB-B641-C672-3AFE-0809DC35729C}"/>
              </a:ext>
            </a:extLst>
          </p:cNvPr>
          <p:cNvSpPr>
            <a:spLocks noGrp="1"/>
          </p:cNvSpPr>
          <p:nvPr>
            <p:ph type="ftr" sz="quarter" idx="11"/>
          </p:nvPr>
        </p:nvSpPr>
        <p:spPr/>
        <p:txBody>
          <a:bodyPr/>
          <a:lstStyle/>
          <a:p>
            <a:pPr algn="l"/>
            <a:r>
              <a:rPr lang="en-GB"/>
              <a:t>CIS041-3 Advanced Information Technology</a:t>
            </a:r>
            <a:endParaRPr lang="en-US" dirty="0"/>
          </a:p>
        </p:txBody>
      </p:sp>
      <p:pic>
        <p:nvPicPr>
          <p:cNvPr id="5" name="Picture 4">
            <a:extLst>
              <a:ext uri="{FF2B5EF4-FFF2-40B4-BE49-F238E27FC236}">
                <a16:creationId xmlns:a16="http://schemas.microsoft.com/office/drawing/2014/main" id="{C353FD94-5064-3851-EBE8-1908674B92BA}"/>
              </a:ext>
            </a:extLst>
          </p:cNvPr>
          <p:cNvPicPr>
            <a:picLocks noChangeAspect="1"/>
          </p:cNvPicPr>
          <p:nvPr/>
        </p:nvPicPr>
        <p:blipFill>
          <a:blip r:embed="rId3"/>
          <a:stretch>
            <a:fillRect/>
          </a:stretch>
        </p:blipFill>
        <p:spPr>
          <a:xfrm>
            <a:off x="611560" y="1342571"/>
            <a:ext cx="2962913" cy="932769"/>
          </a:xfrm>
          <a:prstGeom prst="rect">
            <a:avLst/>
          </a:prstGeom>
        </p:spPr>
      </p:pic>
      <p:pic>
        <p:nvPicPr>
          <p:cNvPr id="6" name="Picture 5">
            <a:extLst>
              <a:ext uri="{FF2B5EF4-FFF2-40B4-BE49-F238E27FC236}">
                <a16:creationId xmlns:a16="http://schemas.microsoft.com/office/drawing/2014/main" id="{529E71DE-EF35-93EB-980C-FBB5A3429934}"/>
              </a:ext>
            </a:extLst>
          </p:cNvPr>
          <p:cNvPicPr>
            <a:picLocks noChangeAspect="1"/>
          </p:cNvPicPr>
          <p:nvPr/>
        </p:nvPicPr>
        <p:blipFill>
          <a:blip r:embed="rId4"/>
          <a:stretch>
            <a:fillRect/>
          </a:stretch>
        </p:blipFill>
        <p:spPr>
          <a:xfrm>
            <a:off x="4593113" y="1403536"/>
            <a:ext cx="4029805" cy="1743607"/>
          </a:xfrm>
          <a:prstGeom prst="rect">
            <a:avLst/>
          </a:prstGeom>
        </p:spPr>
      </p:pic>
      <p:sp>
        <p:nvSpPr>
          <p:cNvPr id="7" name="TextBox 6">
            <a:extLst>
              <a:ext uri="{FF2B5EF4-FFF2-40B4-BE49-F238E27FC236}">
                <a16:creationId xmlns:a16="http://schemas.microsoft.com/office/drawing/2014/main" id="{AFB05CFB-2059-55A7-250F-208DBAB70BD8}"/>
              </a:ext>
            </a:extLst>
          </p:cNvPr>
          <p:cNvSpPr txBox="1"/>
          <p:nvPr/>
        </p:nvSpPr>
        <p:spPr>
          <a:xfrm>
            <a:off x="3887471" y="1847080"/>
            <a:ext cx="705642" cy="430887"/>
          </a:xfrm>
          <a:prstGeom prst="rect">
            <a:avLst/>
          </a:prstGeom>
          <a:noFill/>
        </p:spPr>
        <p:txBody>
          <a:bodyPr wrap="none" rtlCol="0">
            <a:spAutoFit/>
          </a:bodyPr>
          <a:lstStyle/>
          <a:p>
            <a:r>
              <a:rPr lang="en-GB" dirty="0"/>
              <a:t>W=</a:t>
            </a:r>
          </a:p>
        </p:txBody>
      </p:sp>
      <p:sp>
        <p:nvSpPr>
          <p:cNvPr id="8" name="Rectangle 7">
            <a:extLst>
              <a:ext uri="{FF2B5EF4-FFF2-40B4-BE49-F238E27FC236}">
                <a16:creationId xmlns:a16="http://schemas.microsoft.com/office/drawing/2014/main" id="{626A55FC-0437-BA81-F6B5-D37533E09DDF}"/>
              </a:ext>
            </a:extLst>
          </p:cNvPr>
          <p:cNvSpPr/>
          <p:nvPr/>
        </p:nvSpPr>
        <p:spPr bwMode="auto">
          <a:xfrm>
            <a:off x="4788024" y="2420888"/>
            <a:ext cx="3672408" cy="370262"/>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740275123"/>
      </p:ext>
    </p:extLst>
  </p:cSld>
  <p:clrMapOvr>
    <a:masterClrMapping/>
  </p:clrMapOvr>
  <p:transition spd="slow">
    <p:zoom dir="in"/>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21E3-4F85-E0FB-2DCC-41C4E743388F}"/>
              </a:ext>
            </a:extLst>
          </p:cNvPr>
          <p:cNvSpPr>
            <a:spLocks noGrp="1"/>
          </p:cNvSpPr>
          <p:nvPr>
            <p:ph type="title"/>
          </p:nvPr>
        </p:nvSpPr>
        <p:spPr>
          <a:xfrm>
            <a:off x="1669132" y="314064"/>
            <a:ext cx="7010400" cy="685800"/>
          </a:xfrm>
        </p:spPr>
        <p:txBody>
          <a:bodyPr/>
          <a:lstStyle/>
          <a:p>
            <a:r>
              <a:rPr lang="en-GB" dirty="0"/>
              <a:t>The activation vector for output layer neurons </a:t>
            </a:r>
          </a:p>
        </p:txBody>
      </p:sp>
      <p:sp>
        <p:nvSpPr>
          <p:cNvPr id="3" name="Content Placeholder 2">
            <a:extLst>
              <a:ext uri="{FF2B5EF4-FFF2-40B4-BE49-F238E27FC236}">
                <a16:creationId xmlns:a16="http://schemas.microsoft.com/office/drawing/2014/main" id="{B1239FA2-7C4B-029E-EC99-6A1706EC5695}"/>
              </a:ext>
            </a:extLst>
          </p:cNvPr>
          <p:cNvSpPr>
            <a:spLocks noGrp="1"/>
          </p:cNvSpPr>
          <p:nvPr>
            <p:ph idx="1"/>
          </p:nvPr>
        </p:nvSpPr>
        <p:spPr>
          <a:xfrm>
            <a:off x="464468" y="1553890"/>
            <a:ext cx="8215064" cy="2961577"/>
          </a:xfrm>
        </p:spPr>
        <p:txBody>
          <a:bodyPr/>
          <a:lstStyle/>
          <a:p>
            <a:pPr marL="0" indent="0" algn="just">
              <a:buNone/>
            </a:pPr>
            <a:r>
              <a:rPr lang="en-GB" b="0" dirty="0" err="1">
                <a:solidFill>
                  <a:srgbClr val="383838"/>
                </a:solidFill>
                <a:effectLst/>
                <a:latin typeface="Georgia" panose="02040502050405020303" pitchFamily="18" charset="0"/>
              </a:rPr>
              <a:t>H</a:t>
            </a:r>
            <a:r>
              <a:rPr lang="en-GB" b="0" baseline="30000" dirty="0" err="1">
                <a:solidFill>
                  <a:srgbClr val="383838"/>
                </a:solidFill>
                <a:effectLst/>
                <a:latin typeface="Georgia" panose="02040502050405020303" pitchFamily="18" charset="0"/>
              </a:rPr>
              <a:t>t</a:t>
            </a:r>
            <a:r>
              <a:rPr lang="en-GB" b="0" baseline="30000" dirty="0">
                <a:solidFill>
                  <a:srgbClr val="383838"/>
                </a:solidFill>
                <a:effectLst/>
                <a:latin typeface="Georgia" panose="02040502050405020303" pitchFamily="18" charset="0"/>
              </a:rPr>
              <a:t> </a:t>
            </a:r>
            <a:r>
              <a:rPr lang="en-GB" b="0" dirty="0">
                <a:solidFill>
                  <a:srgbClr val="383838"/>
                </a:solidFill>
                <a:effectLst/>
                <a:latin typeface="Cambria Math" panose="02040503050406030204" pitchFamily="18" charset="0"/>
                <a:ea typeface="Cambria Math" panose="02040503050406030204" pitchFamily="18" charset="0"/>
                <a:cs typeface="Ebrima" panose="02000000000000000000" pitchFamily="2" charset="0"/>
              </a:rPr>
              <a:t>·</a:t>
            </a:r>
            <a:r>
              <a:rPr lang="en-GB" dirty="0"/>
              <a:t>W’  </a:t>
            </a:r>
            <a:r>
              <a:rPr lang="en-GB" b="0" dirty="0">
                <a:solidFill>
                  <a:srgbClr val="383838"/>
                </a:solidFill>
                <a:effectLst/>
                <a:latin typeface="Ebrima" panose="02000000000000000000" pitchFamily="2" charset="0"/>
                <a:ea typeface="Ebrima" panose="02000000000000000000" pitchFamily="2" charset="0"/>
                <a:cs typeface="Ebrima" panose="02000000000000000000" pitchFamily="2" charset="0"/>
              </a:rPr>
              <a:t>= </a:t>
            </a:r>
            <a:r>
              <a:rPr lang="en-GB" dirty="0"/>
              <a:t>[0.293935 -0.052263 -0.082209] x W’</a:t>
            </a:r>
            <a:endParaRPr lang="en-GB" i="1" dirty="0">
              <a:solidFill>
                <a:srgbClr val="383838"/>
              </a:solidFill>
              <a:latin typeface="Georgia" panose="02040502050405020303" pitchFamily="18" charset="0"/>
            </a:endParaRPr>
          </a:p>
          <a:p>
            <a:pPr marL="0" indent="0">
              <a:buNone/>
            </a:pPr>
            <a:endParaRPr lang="en-GB" b="0" i="1" dirty="0">
              <a:solidFill>
                <a:srgbClr val="383838"/>
              </a:solidFill>
              <a:effectLst/>
              <a:latin typeface="Georgia" panose="02040502050405020303" pitchFamily="18" charset="0"/>
            </a:endParaRPr>
          </a:p>
          <a:p>
            <a:pPr marL="0" indent="0">
              <a:buNone/>
            </a:pPr>
            <a:r>
              <a:rPr lang="en-GB" b="0" i="1" dirty="0">
                <a:solidFill>
                  <a:srgbClr val="383838"/>
                </a:solidFill>
                <a:effectLst/>
                <a:latin typeface="Ebrima" panose="02000000000000000000" pitchFamily="2" charset="0"/>
                <a:ea typeface="Ebrima" panose="02000000000000000000" pitchFamily="2" charset="0"/>
                <a:cs typeface="Ebrima" panose="02000000000000000000" pitchFamily="2" charset="0"/>
              </a:rPr>
              <a:t>W’ </a:t>
            </a:r>
            <a:r>
              <a:rPr lang="en-GB" b="0" dirty="0">
                <a:solidFill>
                  <a:srgbClr val="383838"/>
                </a:solidFill>
                <a:effectLst/>
                <a:latin typeface="Ebrima" panose="02000000000000000000" pitchFamily="2" charset="0"/>
                <a:ea typeface="Ebrima" panose="02000000000000000000" pitchFamily="2" charset="0"/>
                <a:cs typeface="Ebrima" panose="02000000000000000000" pitchFamily="2" charset="0"/>
              </a:rPr>
              <a:t>= </a:t>
            </a:r>
            <a:endParaRPr lang="en-GB" dirty="0">
              <a:solidFill>
                <a:srgbClr val="383838"/>
              </a:solidFill>
              <a:latin typeface="Georgia" panose="02040502050405020303" pitchFamily="18" charset="0"/>
            </a:endParaRPr>
          </a:p>
          <a:p>
            <a:pPr marL="0" indent="0">
              <a:buNone/>
            </a:pPr>
            <a:endParaRPr lang="en-GB" i="1" dirty="0">
              <a:solidFill>
                <a:srgbClr val="383838"/>
              </a:solidFill>
              <a:latin typeface="Georgia" panose="02040502050405020303" pitchFamily="18" charset="0"/>
            </a:endParaRPr>
          </a:p>
          <a:p>
            <a:pPr marL="0" indent="0">
              <a:buNone/>
            </a:pPr>
            <a:r>
              <a:rPr lang="en-GB" b="0" dirty="0" err="1">
                <a:solidFill>
                  <a:srgbClr val="383838"/>
                </a:solidFill>
                <a:effectLst/>
                <a:latin typeface="Georgia" panose="02040502050405020303" pitchFamily="18" charset="0"/>
              </a:rPr>
              <a:t>H</a:t>
            </a:r>
            <a:r>
              <a:rPr lang="en-GB" b="0" baseline="30000" dirty="0" err="1">
                <a:solidFill>
                  <a:srgbClr val="383838"/>
                </a:solidFill>
                <a:effectLst/>
                <a:latin typeface="Georgia" panose="02040502050405020303" pitchFamily="18" charset="0"/>
              </a:rPr>
              <a:t>t</a:t>
            </a:r>
            <a:r>
              <a:rPr lang="en-GB" b="0" baseline="30000" dirty="0">
                <a:solidFill>
                  <a:srgbClr val="383838"/>
                </a:solidFill>
                <a:effectLst/>
                <a:latin typeface="Georgia" panose="02040502050405020303" pitchFamily="18" charset="0"/>
              </a:rPr>
              <a:t> </a:t>
            </a:r>
            <a:r>
              <a:rPr lang="en-GB" b="0" dirty="0">
                <a:solidFill>
                  <a:srgbClr val="383838"/>
                </a:solidFill>
                <a:effectLst/>
                <a:latin typeface="Cambria Math" panose="02040503050406030204" pitchFamily="18" charset="0"/>
                <a:ea typeface="Cambria Math" panose="02040503050406030204" pitchFamily="18" charset="0"/>
                <a:cs typeface="Ebrima" panose="02000000000000000000" pitchFamily="2" charset="0"/>
              </a:rPr>
              <a:t>·</a:t>
            </a:r>
            <a:r>
              <a:rPr lang="en-GB" dirty="0"/>
              <a:t>W’ = [-0.008712  0.088894  0.101997  0.119813  -0.074132 -0.017648  0.063706  -0.073282]</a:t>
            </a:r>
          </a:p>
        </p:txBody>
      </p:sp>
      <p:sp>
        <p:nvSpPr>
          <p:cNvPr id="4" name="Footer Placeholder 3">
            <a:extLst>
              <a:ext uri="{FF2B5EF4-FFF2-40B4-BE49-F238E27FC236}">
                <a16:creationId xmlns:a16="http://schemas.microsoft.com/office/drawing/2014/main" id="{900CF1C7-61C9-808E-8DC9-705EDAF03518}"/>
              </a:ext>
            </a:extLst>
          </p:cNvPr>
          <p:cNvSpPr>
            <a:spLocks noGrp="1"/>
          </p:cNvSpPr>
          <p:nvPr>
            <p:ph type="ftr" sz="quarter" idx="11"/>
          </p:nvPr>
        </p:nvSpPr>
        <p:spPr/>
        <p:txBody>
          <a:bodyPr/>
          <a:lstStyle/>
          <a:p>
            <a:pPr algn="l"/>
            <a:r>
              <a:rPr lang="en-GB"/>
              <a:t>CIS041-3 Advanced Information Technology</a:t>
            </a:r>
            <a:endParaRPr lang="en-US" dirty="0"/>
          </a:p>
        </p:txBody>
      </p:sp>
      <p:pic>
        <p:nvPicPr>
          <p:cNvPr id="5" name="Picture 4">
            <a:extLst>
              <a:ext uri="{FF2B5EF4-FFF2-40B4-BE49-F238E27FC236}">
                <a16:creationId xmlns:a16="http://schemas.microsoft.com/office/drawing/2014/main" id="{8A18EFC3-CFF8-7932-717C-702EA881D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348880"/>
            <a:ext cx="7422976" cy="6857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9C132C8-E1C1-53B7-D65B-1235BE2E4FA5}"/>
              </a:ext>
            </a:extLst>
          </p:cNvPr>
          <p:cNvSpPr txBox="1"/>
          <p:nvPr/>
        </p:nvSpPr>
        <p:spPr>
          <a:xfrm>
            <a:off x="473696" y="4300052"/>
            <a:ext cx="8136904" cy="769441"/>
          </a:xfrm>
          <a:prstGeom prst="rect">
            <a:avLst/>
          </a:prstGeom>
          <a:noFill/>
        </p:spPr>
        <p:txBody>
          <a:bodyPr wrap="square">
            <a:spAutoFit/>
          </a:bodyPr>
          <a:lstStyle/>
          <a:p>
            <a:r>
              <a:rPr lang="en-GB" dirty="0"/>
              <a:t>Since the goal is produce probabilities for words in the output layer, </a:t>
            </a:r>
            <a:r>
              <a:rPr lang="en-GB" dirty="0" err="1"/>
              <a:t>softmax</a:t>
            </a:r>
            <a:r>
              <a:rPr lang="en-GB" dirty="0"/>
              <a:t> function is used</a:t>
            </a:r>
          </a:p>
        </p:txBody>
      </p:sp>
    </p:spTree>
    <p:extLst>
      <p:ext uri="{BB962C8B-B14F-4D97-AF65-F5344CB8AC3E}">
        <p14:creationId xmlns:p14="http://schemas.microsoft.com/office/powerpoint/2010/main" val="3714897933"/>
      </p:ext>
    </p:extLst>
  </p:cSld>
  <p:clrMapOvr>
    <a:masterClrMapping/>
  </p:clrMapOvr>
  <p:transition spd="slow">
    <p:zoom dir="in"/>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8B8A-BF77-29F8-E95C-1C364FA486FA}"/>
              </a:ext>
            </a:extLst>
          </p:cNvPr>
          <p:cNvSpPr>
            <a:spLocks noGrp="1"/>
          </p:cNvSpPr>
          <p:nvPr>
            <p:ph type="title"/>
          </p:nvPr>
        </p:nvSpPr>
        <p:spPr/>
        <p:txBody>
          <a:bodyPr/>
          <a:lstStyle/>
          <a:p>
            <a:r>
              <a:rPr lang="en-GB" dirty="0"/>
              <a:t>The output of the output layer</a:t>
            </a:r>
          </a:p>
        </p:txBody>
      </p:sp>
      <p:sp>
        <p:nvSpPr>
          <p:cNvPr id="4" name="Footer Placeholder 3">
            <a:extLst>
              <a:ext uri="{FF2B5EF4-FFF2-40B4-BE49-F238E27FC236}">
                <a16:creationId xmlns:a16="http://schemas.microsoft.com/office/drawing/2014/main" id="{BF87D247-5000-72D4-EB02-A6447AACA553}"/>
              </a:ext>
            </a:extLst>
          </p:cNvPr>
          <p:cNvSpPr>
            <a:spLocks noGrp="1"/>
          </p:cNvSpPr>
          <p:nvPr>
            <p:ph type="ftr" sz="quarter" idx="11"/>
          </p:nvPr>
        </p:nvSpPr>
        <p:spPr/>
        <p:txBody>
          <a:bodyPr/>
          <a:lstStyle/>
          <a:p>
            <a:pPr algn="l"/>
            <a:r>
              <a:rPr lang="en-GB"/>
              <a:t>CIS041-3 Advanced Information Technology</a:t>
            </a:r>
            <a:endParaRPr lang="en-US" dirty="0"/>
          </a:p>
        </p:txBody>
      </p:sp>
      <p:pic>
        <p:nvPicPr>
          <p:cNvPr id="5" name="Content Placeholder 4">
            <a:extLst>
              <a:ext uri="{FF2B5EF4-FFF2-40B4-BE49-F238E27FC236}">
                <a16:creationId xmlns:a16="http://schemas.microsoft.com/office/drawing/2014/main" id="{6283B3B4-E097-0205-7366-56A7F86FBB2C}"/>
              </a:ext>
            </a:extLst>
          </p:cNvPr>
          <p:cNvPicPr>
            <a:picLocks noGrp="1" noChangeAspect="1"/>
          </p:cNvPicPr>
          <p:nvPr>
            <p:ph idx="1"/>
          </p:nvPr>
        </p:nvPicPr>
        <p:blipFill>
          <a:blip r:embed="rId2"/>
          <a:stretch>
            <a:fillRect/>
          </a:stretch>
        </p:blipFill>
        <p:spPr>
          <a:xfrm>
            <a:off x="1835696" y="1628800"/>
            <a:ext cx="5763429" cy="943107"/>
          </a:xfrm>
          <a:prstGeom prst="rect">
            <a:avLst/>
          </a:prstGeom>
        </p:spPr>
      </p:pic>
      <p:sp>
        <p:nvSpPr>
          <p:cNvPr id="7" name="TextBox 6">
            <a:extLst>
              <a:ext uri="{FF2B5EF4-FFF2-40B4-BE49-F238E27FC236}">
                <a16:creationId xmlns:a16="http://schemas.microsoft.com/office/drawing/2014/main" id="{7E9C3A57-DF23-4E54-EA56-86264FBC29A4}"/>
              </a:ext>
            </a:extLst>
          </p:cNvPr>
          <p:cNvSpPr txBox="1"/>
          <p:nvPr/>
        </p:nvSpPr>
        <p:spPr>
          <a:xfrm>
            <a:off x="631210" y="2764323"/>
            <a:ext cx="8172400" cy="430887"/>
          </a:xfrm>
          <a:prstGeom prst="rect">
            <a:avLst/>
          </a:prstGeom>
          <a:noFill/>
        </p:spPr>
        <p:txBody>
          <a:bodyPr wrap="square">
            <a:spAutoFit/>
          </a:bodyPr>
          <a:lstStyle/>
          <a:p>
            <a:r>
              <a:rPr lang="en-GB" dirty="0"/>
              <a:t>Thus, the probabilities for eight words in the corpus are:</a:t>
            </a:r>
          </a:p>
        </p:txBody>
      </p:sp>
      <p:sp>
        <p:nvSpPr>
          <p:cNvPr id="9" name="TextBox 8">
            <a:extLst>
              <a:ext uri="{FF2B5EF4-FFF2-40B4-BE49-F238E27FC236}">
                <a16:creationId xmlns:a16="http://schemas.microsoft.com/office/drawing/2014/main" id="{836A1083-50BB-9658-8EDB-9738F911D038}"/>
              </a:ext>
            </a:extLst>
          </p:cNvPr>
          <p:cNvSpPr txBox="1"/>
          <p:nvPr/>
        </p:nvSpPr>
        <p:spPr>
          <a:xfrm>
            <a:off x="755576" y="5013176"/>
            <a:ext cx="7855024" cy="769441"/>
          </a:xfrm>
          <a:prstGeom prst="rect">
            <a:avLst/>
          </a:prstGeom>
          <a:noFill/>
        </p:spPr>
        <p:txBody>
          <a:bodyPr wrap="square">
            <a:spAutoFit/>
          </a:bodyPr>
          <a:lstStyle/>
          <a:p>
            <a:r>
              <a:rPr lang="en-GB" dirty="0"/>
              <a:t>[0.12052403 0.13288115 0.13463375 0.13705388 0.11289172 0.11945182 0.12957594 0.11298772]</a:t>
            </a:r>
          </a:p>
        </p:txBody>
      </p:sp>
      <p:sp>
        <p:nvSpPr>
          <p:cNvPr id="12" name="Rectangle 1">
            <a:extLst>
              <a:ext uri="{FF2B5EF4-FFF2-40B4-BE49-F238E27FC236}">
                <a16:creationId xmlns:a16="http://schemas.microsoft.com/office/drawing/2014/main" id="{DB1B17F3-791A-7FB9-0307-F0B57B805571}"/>
              </a:ext>
            </a:extLst>
          </p:cNvPr>
          <p:cNvSpPr>
            <a:spLocks noChangeArrowheads="1"/>
          </p:cNvSpPr>
          <p:nvPr/>
        </p:nvSpPr>
        <p:spPr bwMode="auto">
          <a:xfrm>
            <a:off x="810444" y="3726530"/>
            <a:ext cx="7361956" cy="1058751"/>
          </a:xfrm>
          <a:prstGeom prst="rect">
            <a:avLst/>
          </a:prstGeom>
          <a:solidFill>
            <a:srgbClr val="EAEAEA"/>
          </a:solidFill>
          <a:ln>
            <a:noFill/>
          </a:ln>
          <a:effectLst/>
        </p:spPr>
        <p:txBody>
          <a:bodyPr vert="horz" wrap="square" lIns="0" tIns="0" rIns="0" bIns="0" numCol="1" anchor="ctr" anchorCtr="0" compatLnSpc="1">
            <a:prstTxWarp prst="textNoShape">
              <a:avLst/>
            </a:prstTxWarp>
            <a:spAutoFit/>
          </a:bodyPr>
          <a:lstStyle/>
          <a:p>
            <a:pPr marR="0" lvl="0" indent="182563" algn="l" defTabSz="914400" rtl="0" eaLnBrk="0" fontAlgn="base" latinLnBrk="0" hangingPunct="0">
              <a:lnSpc>
                <a:spcPct val="100000"/>
              </a:lnSpc>
              <a:spcBef>
                <a:spcPct val="3000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Arial Unicode MS"/>
                <a:ea typeface="Courier New" panose="02070309020205020404" pitchFamily="49" charset="0"/>
              </a:rPr>
              <a:t>import </a:t>
            </a:r>
            <a:r>
              <a:rPr lang="en-US" altLang="en-US" sz="1600" b="0" dirty="0" err="1">
                <a:solidFill>
                  <a:srgbClr val="333333"/>
                </a:solidFill>
                <a:latin typeface="Arial Unicode MS"/>
              </a:rPr>
              <a:t>numpy</a:t>
            </a:r>
            <a:r>
              <a:rPr lang="en-US" altLang="en-US" sz="1600" b="0" dirty="0">
                <a:solidFill>
                  <a:srgbClr val="333333"/>
                </a:solidFill>
                <a:latin typeface="Arial Unicode MS"/>
              </a:rPr>
              <a:t> as np </a:t>
            </a:r>
          </a:p>
          <a:p>
            <a:pPr marR="0" lvl="0" indent="182563" algn="l" defTabSz="914400" rtl="0" eaLnBrk="0" fontAlgn="base" latinLnBrk="0" hangingPunct="0">
              <a:lnSpc>
                <a:spcPct val="100000"/>
              </a:lnSpc>
              <a:spcBef>
                <a:spcPct val="30000"/>
              </a:spcBef>
              <a:spcAft>
                <a:spcPct val="0"/>
              </a:spcAft>
              <a:buClrTx/>
              <a:buSzTx/>
              <a:buFontTx/>
              <a:buNone/>
              <a:tabLst/>
            </a:pPr>
            <a:r>
              <a:rPr lang="en-US" altLang="en-US" sz="1600" b="0" dirty="0">
                <a:solidFill>
                  <a:srgbClr val="333333"/>
                </a:solidFill>
                <a:latin typeface="Arial Unicode MS"/>
              </a:rPr>
              <a:t>z = </a:t>
            </a:r>
            <a:r>
              <a:rPr lang="en-US" altLang="en-US" sz="1600" b="0" dirty="0" err="1">
                <a:solidFill>
                  <a:srgbClr val="333333"/>
                </a:solidFill>
                <a:latin typeface="Arial Unicode MS"/>
              </a:rPr>
              <a:t>np.array</a:t>
            </a:r>
            <a:r>
              <a:rPr lang="en-GB" sz="1600" b="0" dirty="0">
                <a:solidFill>
                  <a:srgbClr val="333333"/>
                </a:solidFill>
                <a:latin typeface="Arial Unicode MS"/>
              </a:rPr>
              <a:t>([-0.008712,  0.088894,  0.101997,  0.119813,  -0.074132, -0.017648,  0.063706,  -0.073282])</a:t>
            </a:r>
            <a:endParaRPr lang="en-US" altLang="en-US" sz="1600" b="0" dirty="0">
              <a:solidFill>
                <a:srgbClr val="333333"/>
              </a:solidFill>
              <a:latin typeface="Arial Unicode MS"/>
            </a:endParaRPr>
          </a:p>
          <a:p>
            <a:pPr marR="0" lvl="0" indent="182563" algn="l" defTabSz="914400" rtl="0" eaLnBrk="0" fontAlgn="base" latinLnBrk="0" hangingPunct="0">
              <a:lnSpc>
                <a:spcPct val="100000"/>
              </a:lnSpc>
              <a:spcBef>
                <a:spcPct val="0"/>
              </a:spcBef>
              <a:spcAft>
                <a:spcPct val="0"/>
              </a:spcAft>
              <a:buClrTx/>
              <a:buSzTx/>
              <a:buFontTx/>
              <a:buNone/>
              <a:tabLst/>
            </a:pPr>
            <a:r>
              <a:rPr lang="en-US" altLang="en-US" sz="1600" b="0" dirty="0">
                <a:solidFill>
                  <a:srgbClr val="333333"/>
                </a:solidFill>
                <a:latin typeface="Arial Unicode MS"/>
              </a:rPr>
              <a:t>Print(</a:t>
            </a:r>
            <a:r>
              <a:rPr lang="en-US" altLang="en-US" sz="1600" b="0" dirty="0" err="1">
                <a:solidFill>
                  <a:srgbClr val="333333"/>
                </a:solidFill>
                <a:latin typeface="Arial Unicode MS"/>
              </a:rPr>
              <a:t>np.exp</a:t>
            </a:r>
            <a:r>
              <a:rPr lang="en-US" altLang="en-US" sz="1600" b="0" dirty="0">
                <a:solidFill>
                  <a:srgbClr val="333333"/>
                </a:solidFill>
                <a:latin typeface="Arial Unicode MS"/>
              </a:rPr>
              <a:t>(z)/sum(</a:t>
            </a:r>
            <a:r>
              <a:rPr lang="en-US" altLang="en-US" sz="1600" b="0" dirty="0" err="1">
                <a:solidFill>
                  <a:srgbClr val="333333"/>
                </a:solidFill>
                <a:latin typeface="Arial Unicode MS"/>
              </a:rPr>
              <a:t>np.exp</a:t>
            </a:r>
            <a:r>
              <a:rPr lang="en-US" altLang="en-US" sz="1600" b="0" dirty="0">
                <a:solidFill>
                  <a:srgbClr val="333333"/>
                </a:solidFill>
                <a:latin typeface="Arial Unicode MS"/>
              </a:rPr>
              <a:t>(z)))</a:t>
            </a:r>
          </a:p>
        </p:txBody>
      </p:sp>
      <p:sp>
        <p:nvSpPr>
          <p:cNvPr id="15" name="TextBox 14">
            <a:extLst>
              <a:ext uri="{FF2B5EF4-FFF2-40B4-BE49-F238E27FC236}">
                <a16:creationId xmlns:a16="http://schemas.microsoft.com/office/drawing/2014/main" id="{22671C60-DF0E-794F-3AB9-2BCE352909A7}"/>
              </a:ext>
            </a:extLst>
          </p:cNvPr>
          <p:cNvSpPr txBox="1"/>
          <p:nvPr/>
        </p:nvSpPr>
        <p:spPr>
          <a:xfrm>
            <a:off x="631210" y="3169050"/>
            <a:ext cx="4572000" cy="369332"/>
          </a:xfrm>
          <a:prstGeom prst="rect">
            <a:avLst/>
          </a:prstGeom>
          <a:noFill/>
        </p:spPr>
        <p:txBody>
          <a:bodyPr wrap="square">
            <a:spAutoFit/>
          </a:bodyPr>
          <a:lstStyle/>
          <a:p>
            <a:r>
              <a:rPr lang="en-GB" sz="1800" b="0" dirty="0"/>
              <a:t>Python code:</a:t>
            </a:r>
          </a:p>
        </p:txBody>
      </p:sp>
    </p:spTree>
    <p:extLst>
      <p:ext uri="{BB962C8B-B14F-4D97-AF65-F5344CB8AC3E}">
        <p14:creationId xmlns:p14="http://schemas.microsoft.com/office/powerpoint/2010/main" val="25891661"/>
      </p:ext>
    </p:extLst>
  </p:cSld>
  <p:clrMapOvr>
    <a:masterClrMapping/>
  </p:clrMapOvr>
  <p:transition spd="slow">
    <p:zoom dir="in"/>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C8B9-28ED-7F2C-948E-6F4AD4893818}"/>
              </a:ext>
            </a:extLst>
          </p:cNvPr>
          <p:cNvSpPr>
            <a:spLocks noGrp="1"/>
          </p:cNvSpPr>
          <p:nvPr>
            <p:ph type="title"/>
          </p:nvPr>
        </p:nvSpPr>
        <p:spPr>
          <a:xfrm>
            <a:off x="1115616" y="404664"/>
            <a:ext cx="7639000" cy="685800"/>
          </a:xfrm>
        </p:spPr>
        <p:txBody>
          <a:bodyPr/>
          <a:lstStyle/>
          <a:p>
            <a:r>
              <a:rPr lang="en-GB" dirty="0"/>
              <a:t>The probability of the target words </a:t>
            </a:r>
          </a:p>
        </p:txBody>
      </p:sp>
      <p:sp>
        <p:nvSpPr>
          <p:cNvPr id="3" name="Content Placeholder 2">
            <a:extLst>
              <a:ext uri="{FF2B5EF4-FFF2-40B4-BE49-F238E27FC236}">
                <a16:creationId xmlns:a16="http://schemas.microsoft.com/office/drawing/2014/main" id="{D8D2818C-2737-6180-1F2C-E49F830A63A6}"/>
              </a:ext>
            </a:extLst>
          </p:cNvPr>
          <p:cNvSpPr>
            <a:spLocks noGrp="1"/>
          </p:cNvSpPr>
          <p:nvPr>
            <p:ph idx="1"/>
          </p:nvPr>
        </p:nvSpPr>
        <p:spPr>
          <a:xfrm>
            <a:off x="395536" y="1556792"/>
            <a:ext cx="8215064" cy="2880320"/>
          </a:xfrm>
        </p:spPr>
        <p:txBody>
          <a:bodyPr/>
          <a:lstStyle/>
          <a:p>
            <a:r>
              <a:rPr lang="en-GB" dirty="0"/>
              <a:t>With the given W and W’, the first training </a:t>
            </a:r>
            <a:r>
              <a:rPr lang="en-GB" b="1" i="0" dirty="0">
                <a:solidFill>
                  <a:srgbClr val="383838"/>
                </a:solidFill>
                <a:effectLst/>
                <a:latin typeface="Georgia" panose="02040502050405020303" pitchFamily="18" charset="0"/>
              </a:rPr>
              <a:t>{the, saw} -&gt; dog</a:t>
            </a:r>
            <a:r>
              <a:rPr lang="en-GB" dirty="0"/>
              <a:t> we have,</a:t>
            </a:r>
          </a:p>
          <a:p>
            <a:pPr marL="0" indent="0">
              <a:buNone/>
            </a:pPr>
            <a:r>
              <a:rPr lang="en-GB" dirty="0"/>
              <a:t>[0.12052403 0.13288115 0.13463375 0.13705388 </a:t>
            </a:r>
            <a:r>
              <a:rPr lang="en-GB" b="1" dirty="0"/>
              <a:t>0.11289172 </a:t>
            </a:r>
            <a:r>
              <a:rPr lang="en-GB" dirty="0"/>
              <a:t>0.11945182 0.12957594 0.11298772]</a:t>
            </a:r>
          </a:p>
          <a:p>
            <a:r>
              <a:rPr lang="en-GB" dirty="0"/>
              <a:t>The above shows that the probability (</a:t>
            </a:r>
            <a:r>
              <a:rPr lang="en-GB" b="1" dirty="0"/>
              <a:t>in bold</a:t>
            </a:r>
            <a:r>
              <a:rPr lang="en-GB" dirty="0"/>
              <a:t>) is for the chosen target word “dog” given the target vector  </a:t>
            </a:r>
          </a:p>
          <a:p>
            <a:pPr marL="0" indent="0" algn="ctr">
              <a:buNone/>
            </a:pPr>
            <a:r>
              <a:rPr lang="en-GB" dirty="0"/>
              <a:t>[0 0 0 0 1 0 0 0</a:t>
            </a:r>
            <a:r>
              <a:rPr lang="en-GB" b="0" i="0" dirty="0">
                <a:solidFill>
                  <a:srgbClr val="002060"/>
                </a:solidFill>
                <a:effectLst/>
                <a:latin typeface="Georgia" panose="02040502050405020303" pitchFamily="18" charset="0"/>
              </a:rPr>
              <a:t>]</a:t>
            </a:r>
            <a:r>
              <a:rPr lang="en-GB" b="0" i="0" baseline="30000" dirty="0">
                <a:solidFill>
                  <a:srgbClr val="002060"/>
                </a:solidFill>
                <a:effectLst/>
                <a:latin typeface="Georgia" panose="02040502050405020303" pitchFamily="18" charset="0"/>
              </a:rPr>
              <a:t>t</a:t>
            </a:r>
            <a:endParaRPr lang="en-GB" dirty="0">
              <a:solidFill>
                <a:srgbClr val="002060"/>
              </a:solidFill>
            </a:endParaRPr>
          </a:p>
        </p:txBody>
      </p:sp>
      <p:sp>
        <p:nvSpPr>
          <p:cNvPr id="4" name="Footer Placeholder 3">
            <a:extLst>
              <a:ext uri="{FF2B5EF4-FFF2-40B4-BE49-F238E27FC236}">
                <a16:creationId xmlns:a16="http://schemas.microsoft.com/office/drawing/2014/main" id="{EC91F543-10F1-F55C-E2FC-16D93987D703}"/>
              </a:ext>
            </a:extLst>
          </p:cNvPr>
          <p:cNvSpPr>
            <a:spLocks noGrp="1"/>
          </p:cNvSpPr>
          <p:nvPr>
            <p:ph type="ftr" sz="quarter" idx="11"/>
          </p:nvPr>
        </p:nvSpPr>
        <p:spPr/>
        <p:txBody>
          <a:bodyPr/>
          <a:lstStyle/>
          <a:p>
            <a:pPr algn="l"/>
            <a:r>
              <a:rPr lang="en-GB"/>
              <a:t>CIS041-3 Advanced Information Technology</a:t>
            </a:r>
            <a:endParaRPr lang="en-US" dirty="0"/>
          </a:p>
        </p:txBody>
      </p:sp>
      <p:sp>
        <p:nvSpPr>
          <p:cNvPr id="6" name="TextBox 5">
            <a:extLst>
              <a:ext uri="{FF2B5EF4-FFF2-40B4-BE49-F238E27FC236}">
                <a16:creationId xmlns:a16="http://schemas.microsoft.com/office/drawing/2014/main" id="{A89512DA-6B10-4807-328E-B434FB233E4D}"/>
              </a:ext>
            </a:extLst>
          </p:cNvPr>
          <p:cNvSpPr txBox="1"/>
          <p:nvPr/>
        </p:nvSpPr>
        <p:spPr>
          <a:xfrm>
            <a:off x="467544" y="4988495"/>
            <a:ext cx="8748464" cy="769441"/>
          </a:xfrm>
          <a:prstGeom prst="rect">
            <a:avLst/>
          </a:prstGeom>
          <a:noFill/>
        </p:spPr>
        <p:txBody>
          <a:bodyPr wrap="square">
            <a:spAutoFit/>
          </a:bodyPr>
          <a:lstStyle/>
          <a:p>
            <a:r>
              <a:rPr lang="en-GB" dirty="0"/>
              <a:t>The error vector for the output layer is easily computed by subtracting the probability vector from the target vector. </a:t>
            </a:r>
          </a:p>
        </p:txBody>
      </p:sp>
    </p:spTree>
    <p:extLst>
      <p:ext uri="{BB962C8B-B14F-4D97-AF65-F5344CB8AC3E}">
        <p14:creationId xmlns:p14="http://schemas.microsoft.com/office/powerpoint/2010/main" val="2796672290"/>
      </p:ext>
    </p:extLst>
  </p:cSld>
  <p:clrMapOvr>
    <a:masterClrMapping/>
  </p:clrMapOvr>
  <p:transition spd="slow">
    <p:zoom dir="in"/>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2A81-D531-2EA6-8EF0-8BC77E18AE55}"/>
              </a:ext>
            </a:extLst>
          </p:cNvPr>
          <p:cNvSpPr>
            <a:spLocks noGrp="1"/>
          </p:cNvSpPr>
          <p:nvPr>
            <p:ph type="title"/>
          </p:nvPr>
        </p:nvSpPr>
        <p:spPr>
          <a:xfrm>
            <a:off x="1835696" y="373856"/>
            <a:ext cx="6774904" cy="685800"/>
          </a:xfrm>
        </p:spPr>
        <p:txBody>
          <a:bodyPr/>
          <a:lstStyle/>
          <a:p>
            <a:r>
              <a:rPr lang="en-GB" dirty="0"/>
              <a:t>Update W and W’ with backpropagation </a:t>
            </a:r>
          </a:p>
        </p:txBody>
      </p:sp>
      <p:sp>
        <p:nvSpPr>
          <p:cNvPr id="3" name="Content Placeholder 2">
            <a:extLst>
              <a:ext uri="{FF2B5EF4-FFF2-40B4-BE49-F238E27FC236}">
                <a16:creationId xmlns:a16="http://schemas.microsoft.com/office/drawing/2014/main" id="{BA924043-94DC-6EB0-9CEE-90EC89573A68}"/>
              </a:ext>
            </a:extLst>
          </p:cNvPr>
          <p:cNvSpPr>
            <a:spLocks noGrp="1"/>
          </p:cNvSpPr>
          <p:nvPr>
            <p:ph idx="1"/>
          </p:nvPr>
        </p:nvSpPr>
        <p:spPr>
          <a:xfrm>
            <a:off x="395536" y="1556792"/>
            <a:ext cx="8215064" cy="2880320"/>
          </a:xfrm>
        </p:spPr>
        <p:txBody>
          <a:bodyPr/>
          <a:lstStyle/>
          <a:p>
            <a:r>
              <a:rPr lang="en-GB" dirty="0"/>
              <a:t>Once the error is known, the weights in the matrices </a:t>
            </a:r>
            <a:r>
              <a:rPr lang="en-GB" b="1" dirty="0"/>
              <a:t>W</a:t>
            </a:r>
            <a:r>
              <a:rPr lang="en-GB" dirty="0"/>
              <a:t> and </a:t>
            </a:r>
            <a:r>
              <a:rPr lang="en-GB" b="1" dirty="0"/>
              <a:t>W’ </a:t>
            </a:r>
            <a:r>
              <a:rPr lang="en-GB" dirty="0"/>
              <a:t>can be updated using </a:t>
            </a:r>
            <a:r>
              <a:rPr lang="en-GB" b="1" dirty="0"/>
              <a:t>backpropagation.</a:t>
            </a:r>
          </a:p>
          <a:p>
            <a:r>
              <a:rPr lang="en-GB" b="0" i="0" dirty="0">
                <a:solidFill>
                  <a:srgbClr val="383838"/>
                </a:solidFill>
                <a:effectLst/>
                <a:latin typeface="Georgia" panose="02040502050405020303" pitchFamily="18" charset="0"/>
              </a:rPr>
              <a:t>Thus, the training can proceed by presenting different context-target words pair from the corpus. </a:t>
            </a:r>
          </a:p>
          <a:p>
            <a:r>
              <a:rPr lang="en-GB" b="0" i="0" dirty="0">
                <a:solidFill>
                  <a:srgbClr val="383838"/>
                </a:solidFill>
                <a:effectLst/>
                <a:latin typeface="Georgia" panose="02040502050405020303" pitchFamily="18" charset="0"/>
              </a:rPr>
              <a:t>In essence, this is how Word2vec learns relationships between words and in the process develops vector representations for words in the corpus.</a:t>
            </a:r>
            <a:endParaRPr lang="en-GB" b="1" dirty="0"/>
          </a:p>
        </p:txBody>
      </p:sp>
      <p:sp>
        <p:nvSpPr>
          <p:cNvPr id="4" name="Footer Placeholder 3">
            <a:extLst>
              <a:ext uri="{FF2B5EF4-FFF2-40B4-BE49-F238E27FC236}">
                <a16:creationId xmlns:a16="http://schemas.microsoft.com/office/drawing/2014/main" id="{17D90649-15ED-44B3-AF7C-CC925EF29025}"/>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732906052"/>
      </p:ext>
    </p:extLst>
  </p:cSld>
  <p:clrMapOvr>
    <a:masterClrMapping/>
  </p:clrMapOvr>
  <p:transition spd="slow">
    <p:zoom dir="in"/>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44B3-44DA-E676-4AF1-397BBA4CAD4E}"/>
              </a:ext>
            </a:extLst>
          </p:cNvPr>
          <p:cNvSpPr>
            <a:spLocks noGrp="1"/>
          </p:cNvSpPr>
          <p:nvPr>
            <p:ph type="title"/>
          </p:nvPr>
        </p:nvSpPr>
        <p:spPr/>
        <p:txBody>
          <a:bodyPr/>
          <a:lstStyle/>
          <a:p>
            <a:r>
              <a:rPr lang="en-GB" dirty="0"/>
              <a:t>SKIPGRAM</a:t>
            </a:r>
          </a:p>
        </p:txBody>
      </p:sp>
      <p:sp>
        <p:nvSpPr>
          <p:cNvPr id="3" name="Content Placeholder 2">
            <a:extLst>
              <a:ext uri="{FF2B5EF4-FFF2-40B4-BE49-F238E27FC236}">
                <a16:creationId xmlns:a16="http://schemas.microsoft.com/office/drawing/2014/main" id="{0BD9DB3A-B4EE-B79C-8228-459925C0C3A3}"/>
              </a:ext>
            </a:extLst>
          </p:cNvPr>
          <p:cNvSpPr>
            <a:spLocks noGrp="1"/>
          </p:cNvSpPr>
          <p:nvPr>
            <p:ph idx="1"/>
          </p:nvPr>
        </p:nvSpPr>
        <p:spPr>
          <a:xfrm>
            <a:off x="395536" y="1484784"/>
            <a:ext cx="8215064" cy="792088"/>
          </a:xfrm>
        </p:spPr>
        <p:txBody>
          <a:bodyPr/>
          <a:lstStyle/>
          <a:p>
            <a:r>
              <a:rPr lang="en-GB" b="0" i="0" dirty="0">
                <a:solidFill>
                  <a:srgbClr val="24292E"/>
                </a:solidFill>
                <a:effectLst/>
                <a:latin typeface="-apple-system"/>
              </a:rPr>
              <a:t>The </a:t>
            </a:r>
            <a:r>
              <a:rPr lang="en-GB" b="0" i="0" dirty="0" err="1">
                <a:solidFill>
                  <a:srgbClr val="24292E"/>
                </a:solidFill>
                <a:effectLst/>
                <a:latin typeface="-apple-system"/>
              </a:rPr>
              <a:t>skipgram</a:t>
            </a:r>
            <a:r>
              <a:rPr lang="en-GB" b="0" i="0" dirty="0">
                <a:solidFill>
                  <a:srgbClr val="24292E"/>
                </a:solidFill>
                <a:effectLst/>
                <a:latin typeface="-apple-system"/>
              </a:rPr>
              <a:t> model learns to predict a target word using nearby words. It is almost mirror CBOW model. </a:t>
            </a:r>
            <a:endParaRPr lang="en-GB" dirty="0"/>
          </a:p>
        </p:txBody>
      </p:sp>
      <p:sp>
        <p:nvSpPr>
          <p:cNvPr id="4" name="Footer Placeholder 3">
            <a:extLst>
              <a:ext uri="{FF2B5EF4-FFF2-40B4-BE49-F238E27FC236}">
                <a16:creationId xmlns:a16="http://schemas.microsoft.com/office/drawing/2014/main" id="{0A7B1EF2-1CBD-3FE0-4677-802A3F596A0D}"/>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385D5D12-69FA-BE49-91D8-B4730E2F4360}"/>
              </a:ext>
            </a:extLst>
          </p:cNvPr>
          <p:cNvPicPr>
            <a:picLocks noChangeAspect="1"/>
          </p:cNvPicPr>
          <p:nvPr/>
        </p:nvPicPr>
        <p:blipFill>
          <a:blip r:embed="rId2"/>
          <a:stretch>
            <a:fillRect/>
          </a:stretch>
        </p:blipFill>
        <p:spPr>
          <a:xfrm>
            <a:off x="888105" y="2420888"/>
            <a:ext cx="3614963" cy="3966261"/>
          </a:xfrm>
          <a:prstGeom prst="rect">
            <a:avLst/>
          </a:prstGeom>
        </p:spPr>
      </p:pic>
      <p:sp>
        <p:nvSpPr>
          <p:cNvPr id="7" name="Content Placeholder 2">
            <a:extLst>
              <a:ext uri="{FF2B5EF4-FFF2-40B4-BE49-F238E27FC236}">
                <a16:creationId xmlns:a16="http://schemas.microsoft.com/office/drawing/2014/main" id="{D578A950-1FAA-62E4-2CFA-0B052BD2D251}"/>
              </a:ext>
            </a:extLst>
          </p:cNvPr>
          <p:cNvSpPr txBox="1">
            <a:spLocks/>
          </p:cNvSpPr>
          <p:nvPr/>
        </p:nvSpPr>
        <p:spPr bwMode="auto">
          <a:xfrm>
            <a:off x="4572000" y="2602649"/>
            <a:ext cx="4176464"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4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0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18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6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4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r>
              <a:rPr lang="en-GB" kern="0" dirty="0">
                <a:solidFill>
                  <a:srgbClr val="24292E"/>
                </a:solidFill>
                <a:latin typeface="-apple-system"/>
              </a:rPr>
              <a:t>The </a:t>
            </a:r>
            <a:r>
              <a:rPr lang="en-GB" kern="0" dirty="0" err="1">
                <a:solidFill>
                  <a:srgbClr val="24292E"/>
                </a:solidFill>
                <a:latin typeface="-apple-system"/>
              </a:rPr>
              <a:t>skipgram</a:t>
            </a:r>
            <a:r>
              <a:rPr lang="en-GB" kern="0" dirty="0">
                <a:solidFill>
                  <a:srgbClr val="24292E"/>
                </a:solidFill>
                <a:latin typeface="-apple-system"/>
              </a:rPr>
              <a:t> model mirrors CBOW model with the inputs and outputs reversed. </a:t>
            </a:r>
            <a:endParaRPr lang="en-GB" kern="0" dirty="0"/>
          </a:p>
        </p:txBody>
      </p:sp>
      <p:sp>
        <p:nvSpPr>
          <p:cNvPr id="9" name="TextBox 8">
            <a:extLst>
              <a:ext uri="{FF2B5EF4-FFF2-40B4-BE49-F238E27FC236}">
                <a16:creationId xmlns:a16="http://schemas.microsoft.com/office/drawing/2014/main" id="{50DE47FB-8FD5-ABD4-A8C1-D2C9D8A46C6F}"/>
              </a:ext>
            </a:extLst>
          </p:cNvPr>
          <p:cNvSpPr txBox="1"/>
          <p:nvPr/>
        </p:nvSpPr>
        <p:spPr>
          <a:xfrm>
            <a:off x="4995637" y="3850454"/>
            <a:ext cx="3614963" cy="1785104"/>
          </a:xfrm>
          <a:prstGeom prst="rect">
            <a:avLst/>
          </a:prstGeom>
          <a:noFill/>
        </p:spPr>
        <p:txBody>
          <a:bodyPr wrap="square">
            <a:spAutoFit/>
          </a:bodyPr>
          <a:lstStyle/>
          <a:p>
            <a:r>
              <a:rPr lang="en-GB" dirty="0"/>
              <a:t>The input layer is the target word x and the  out layer is the context words in “one-hot” encode. </a:t>
            </a:r>
          </a:p>
        </p:txBody>
      </p:sp>
      <p:sp>
        <p:nvSpPr>
          <p:cNvPr id="10" name="TextBox 9">
            <a:extLst>
              <a:ext uri="{FF2B5EF4-FFF2-40B4-BE49-F238E27FC236}">
                <a16:creationId xmlns:a16="http://schemas.microsoft.com/office/drawing/2014/main" id="{7FBEF8C7-8C6B-BA6F-F2C9-03F6C0D0E582}"/>
              </a:ext>
            </a:extLst>
          </p:cNvPr>
          <p:cNvSpPr txBox="1"/>
          <p:nvPr/>
        </p:nvSpPr>
        <p:spPr>
          <a:xfrm>
            <a:off x="4388340" y="5779574"/>
            <a:ext cx="4543784" cy="430887"/>
          </a:xfrm>
          <a:prstGeom prst="rect">
            <a:avLst/>
          </a:prstGeom>
          <a:noFill/>
        </p:spPr>
        <p:txBody>
          <a:bodyPr wrap="square">
            <a:spAutoFit/>
          </a:bodyPr>
          <a:lstStyle/>
          <a:p>
            <a:r>
              <a:rPr lang="en-GB" dirty="0"/>
              <a:t>Training is to learn W and W’</a:t>
            </a:r>
          </a:p>
        </p:txBody>
      </p:sp>
    </p:spTree>
    <p:extLst>
      <p:ext uri="{BB962C8B-B14F-4D97-AF65-F5344CB8AC3E}">
        <p14:creationId xmlns:p14="http://schemas.microsoft.com/office/powerpoint/2010/main" val="486683368"/>
      </p:ext>
    </p:extLst>
  </p:cSld>
  <p:clrMapOvr>
    <a:masterClrMapping/>
  </p:clrMapOvr>
  <p:transition spd="slow">
    <p:zoom dir="in"/>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46D47B-6F3C-90F2-6F88-C3F3E2428094}"/>
              </a:ext>
            </a:extLst>
          </p:cNvPr>
          <p:cNvSpPr>
            <a:spLocks noGrp="1"/>
          </p:cNvSpPr>
          <p:nvPr>
            <p:ph type="title"/>
          </p:nvPr>
        </p:nvSpPr>
        <p:spPr/>
        <p:txBody>
          <a:bodyPr/>
          <a:lstStyle/>
          <a:p>
            <a:r>
              <a:rPr lang="en-GB" dirty="0"/>
              <a:t>Language modelling</a:t>
            </a:r>
          </a:p>
        </p:txBody>
      </p:sp>
      <p:sp>
        <p:nvSpPr>
          <p:cNvPr id="6" name="Text Placeholder 5">
            <a:extLst>
              <a:ext uri="{FF2B5EF4-FFF2-40B4-BE49-F238E27FC236}">
                <a16:creationId xmlns:a16="http://schemas.microsoft.com/office/drawing/2014/main" id="{D54E61E1-AFF1-ED7F-86A3-9ED5A7558C08}"/>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4140B5D7-D82A-C974-22B1-97A7119051C3}"/>
              </a:ext>
            </a:extLst>
          </p:cNvPr>
          <p:cNvSpPr>
            <a:spLocks noGrp="1"/>
          </p:cNvSpPr>
          <p:nvPr>
            <p:ph type="ftr" sz="quarter" idx="4294967295"/>
          </p:nvPr>
        </p:nvSpPr>
        <p:spPr>
          <a:xfrm>
            <a:off x="0" y="6308725"/>
            <a:ext cx="2952750" cy="365125"/>
          </a:xfrm>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486849327"/>
      </p:ext>
    </p:extLst>
  </p:cSld>
  <p:clrMapOvr>
    <a:masterClrMapping/>
  </p:clrMapOvr>
  <p:transition spd="slow">
    <p:zoom dir="in"/>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06DCD-6757-84E0-ECDF-E8AD36D3E2F5}"/>
              </a:ext>
            </a:extLst>
          </p:cNvPr>
          <p:cNvSpPr>
            <a:spLocks noGrp="1"/>
          </p:cNvSpPr>
          <p:nvPr>
            <p:ph type="title"/>
          </p:nvPr>
        </p:nvSpPr>
        <p:spPr/>
        <p:txBody>
          <a:bodyPr/>
          <a:lstStyle/>
          <a:p>
            <a:r>
              <a:rPr lang="en-GB" dirty="0"/>
              <a:t>The basic idea</a:t>
            </a:r>
          </a:p>
        </p:txBody>
      </p:sp>
      <p:sp>
        <p:nvSpPr>
          <p:cNvPr id="5" name="Content Placeholder 4">
            <a:extLst>
              <a:ext uri="{FF2B5EF4-FFF2-40B4-BE49-F238E27FC236}">
                <a16:creationId xmlns:a16="http://schemas.microsoft.com/office/drawing/2014/main" id="{8DC643AB-BDAF-AECE-8C53-1F03D27A38E9}"/>
              </a:ext>
            </a:extLst>
          </p:cNvPr>
          <p:cNvSpPr>
            <a:spLocks noGrp="1"/>
          </p:cNvSpPr>
          <p:nvPr>
            <p:ph idx="1"/>
          </p:nvPr>
        </p:nvSpPr>
        <p:spPr>
          <a:xfrm>
            <a:off x="539552" y="1548317"/>
            <a:ext cx="4366220" cy="383824"/>
          </a:xfrm>
        </p:spPr>
        <p:txBody>
          <a:bodyPr/>
          <a:lstStyle/>
          <a:p>
            <a:r>
              <a:rPr lang="en-GB" dirty="0"/>
              <a:t> Google auto-completion </a:t>
            </a:r>
          </a:p>
        </p:txBody>
      </p:sp>
      <p:pic>
        <p:nvPicPr>
          <p:cNvPr id="10" name="Picture 9">
            <a:extLst>
              <a:ext uri="{FF2B5EF4-FFF2-40B4-BE49-F238E27FC236}">
                <a16:creationId xmlns:a16="http://schemas.microsoft.com/office/drawing/2014/main" id="{51AFB446-935A-1E11-94FD-DFEF5972E310}"/>
              </a:ext>
            </a:extLst>
          </p:cNvPr>
          <p:cNvPicPr>
            <a:picLocks noChangeAspect="1"/>
          </p:cNvPicPr>
          <p:nvPr/>
        </p:nvPicPr>
        <p:blipFill>
          <a:blip r:embed="rId2"/>
          <a:stretch>
            <a:fillRect/>
          </a:stretch>
        </p:blipFill>
        <p:spPr>
          <a:xfrm>
            <a:off x="4905772" y="1740229"/>
            <a:ext cx="3949227" cy="2993633"/>
          </a:xfrm>
          <a:prstGeom prst="rect">
            <a:avLst/>
          </a:prstGeom>
        </p:spPr>
      </p:pic>
      <p:sp>
        <p:nvSpPr>
          <p:cNvPr id="11" name="Content Placeholder 4">
            <a:extLst>
              <a:ext uri="{FF2B5EF4-FFF2-40B4-BE49-F238E27FC236}">
                <a16:creationId xmlns:a16="http://schemas.microsoft.com/office/drawing/2014/main" id="{163D80BA-F2EA-B0BA-AFE6-CC42AD79A11C}"/>
              </a:ext>
            </a:extLst>
          </p:cNvPr>
          <p:cNvSpPr txBox="1">
            <a:spLocks/>
          </p:cNvSpPr>
          <p:nvPr/>
        </p:nvSpPr>
        <p:spPr bwMode="auto">
          <a:xfrm>
            <a:off x="611560" y="2477501"/>
            <a:ext cx="436622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4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0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18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6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4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r>
              <a:rPr lang="en-GB" kern="0" dirty="0"/>
              <a:t>Search data from a database</a:t>
            </a:r>
          </a:p>
          <a:p>
            <a:endParaRPr lang="en-GB" kern="0" dirty="0"/>
          </a:p>
          <a:p>
            <a:r>
              <a:rPr lang="en-GB" kern="0" dirty="0"/>
              <a:t>Auto form filling  </a:t>
            </a:r>
          </a:p>
          <a:p>
            <a:endParaRPr lang="en-GB" kern="0" dirty="0"/>
          </a:p>
        </p:txBody>
      </p:sp>
    </p:spTree>
    <p:extLst>
      <p:ext uri="{BB962C8B-B14F-4D97-AF65-F5344CB8AC3E}">
        <p14:creationId xmlns:p14="http://schemas.microsoft.com/office/powerpoint/2010/main" val="3859565364"/>
      </p:ext>
    </p:extLst>
  </p:cSld>
  <p:clrMapOvr>
    <a:masterClrMapping/>
  </p:clrMapOvr>
  <p:transition spd="slow">
    <p:zoom dir="in"/>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53478-1854-E32D-8933-335B19AFE641}"/>
              </a:ext>
            </a:extLst>
          </p:cNvPr>
          <p:cNvSpPr>
            <a:spLocks noGrp="1"/>
          </p:cNvSpPr>
          <p:nvPr>
            <p:ph type="title"/>
          </p:nvPr>
        </p:nvSpPr>
        <p:spPr/>
        <p:txBody>
          <a:bodyPr/>
          <a:lstStyle/>
          <a:p>
            <a:r>
              <a:rPr lang="en-GB" dirty="0"/>
              <a:t>The basic idea</a:t>
            </a:r>
          </a:p>
        </p:txBody>
      </p:sp>
      <p:sp>
        <p:nvSpPr>
          <p:cNvPr id="3" name="Content Placeholder 2">
            <a:extLst>
              <a:ext uri="{FF2B5EF4-FFF2-40B4-BE49-F238E27FC236}">
                <a16:creationId xmlns:a16="http://schemas.microsoft.com/office/drawing/2014/main" id="{E9876E7B-1D75-28B1-BDDD-E0D761CBA875}"/>
              </a:ext>
            </a:extLst>
          </p:cNvPr>
          <p:cNvSpPr>
            <a:spLocks noGrp="1"/>
          </p:cNvSpPr>
          <p:nvPr>
            <p:ph idx="1"/>
          </p:nvPr>
        </p:nvSpPr>
        <p:spPr>
          <a:xfrm>
            <a:off x="395536" y="1556792"/>
            <a:ext cx="8215064" cy="864096"/>
          </a:xfrm>
        </p:spPr>
        <p:txBody>
          <a:bodyPr/>
          <a:lstStyle/>
          <a:p>
            <a:r>
              <a:rPr lang="en-GB" dirty="0"/>
              <a:t>If we can remember </a:t>
            </a:r>
            <a:r>
              <a:rPr lang="en-GB" b="1" dirty="0">
                <a:solidFill>
                  <a:srgbClr val="FF0000"/>
                </a:solidFill>
              </a:rPr>
              <a:t>all</a:t>
            </a:r>
            <a:r>
              <a:rPr lang="en-GB" dirty="0"/>
              <a:t> the data we have in DB (history), we can guess (sure) what is the next if we have the beginning…</a:t>
            </a:r>
          </a:p>
        </p:txBody>
      </p:sp>
      <p:sp>
        <p:nvSpPr>
          <p:cNvPr id="4" name="Footer Placeholder 3">
            <a:extLst>
              <a:ext uri="{FF2B5EF4-FFF2-40B4-BE49-F238E27FC236}">
                <a16:creationId xmlns:a16="http://schemas.microsoft.com/office/drawing/2014/main" id="{12E7EAF5-6501-2BF2-36AF-583C92D753AA}"/>
              </a:ext>
            </a:extLst>
          </p:cNvPr>
          <p:cNvSpPr>
            <a:spLocks noGrp="1"/>
          </p:cNvSpPr>
          <p:nvPr>
            <p:ph type="ftr" sz="quarter" idx="11"/>
          </p:nvPr>
        </p:nvSpPr>
        <p:spPr/>
        <p:txBody>
          <a:bodyPr/>
          <a:lstStyle/>
          <a:p>
            <a:pPr algn="l"/>
            <a:r>
              <a:rPr lang="en-GB"/>
              <a:t>CIS041-3 Advanced Information Technology</a:t>
            </a:r>
            <a:endParaRPr lang="en-US" dirty="0"/>
          </a:p>
        </p:txBody>
      </p:sp>
      <p:sp>
        <p:nvSpPr>
          <p:cNvPr id="5" name="Content Placeholder 2">
            <a:extLst>
              <a:ext uri="{FF2B5EF4-FFF2-40B4-BE49-F238E27FC236}">
                <a16:creationId xmlns:a16="http://schemas.microsoft.com/office/drawing/2014/main" id="{BED50D8B-1B42-C62F-F88A-152D2DB6C53C}"/>
              </a:ext>
            </a:extLst>
          </p:cNvPr>
          <p:cNvSpPr txBox="1">
            <a:spLocks/>
          </p:cNvSpPr>
          <p:nvPr/>
        </p:nvSpPr>
        <p:spPr bwMode="auto">
          <a:xfrm>
            <a:off x="395536" y="2708920"/>
            <a:ext cx="821506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4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0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18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6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4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r>
              <a:rPr lang="en-GB" kern="0" dirty="0"/>
              <a:t>If we the </a:t>
            </a:r>
            <a:r>
              <a:rPr lang="en-GB" kern="0" dirty="0">
                <a:solidFill>
                  <a:srgbClr val="FF0000"/>
                </a:solidFill>
              </a:rPr>
              <a:t>complete</a:t>
            </a:r>
            <a:r>
              <a:rPr lang="en-GB" kern="0" dirty="0"/>
              <a:t> legal (or illegal) sentences, we will know the rest from a start.</a:t>
            </a:r>
          </a:p>
        </p:txBody>
      </p:sp>
      <p:sp>
        <p:nvSpPr>
          <p:cNvPr id="6" name="Content Placeholder 2">
            <a:extLst>
              <a:ext uri="{FF2B5EF4-FFF2-40B4-BE49-F238E27FC236}">
                <a16:creationId xmlns:a16="http://schemas.microsoft.com/office/drawing/2014/main" id="{F6B00759-1984-BF8C-B12C-3BA44C229C3C}"/>
              </a:ext>
            </a:extLst>
          </p:cNvPr>
          <p:cNvSpPr txBox="1">
            <a:spLocks/>
          </p:cNvSpPr>
          <p:nvPr/>
        </p:nvSpPr>
        <p:spPr bwMode="auto">
          <a:xfrm>
            <a:off x="395536" y="3939976"/>
            <a:ext cx="8215064" cy="136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4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0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18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6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4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r>
              <a:rPr lang="en-GB" kern="0" dirty="0"/>
              <a:t>If we understand the </a:t>
            </a:r>
            <a:r>
              <a:rPr lang="en-GB" b="1" kern="0" dirty="0">
                <a:solidFill>
                  <a:srgbClr val="FF0000"/>
                </a:solidFill>
              </a:rPr>
              <a:t>entire</a:t>
            </a:r>
            <a:r>
              <a:rPr lang="en-GB" kern="0" dirty="0"/>
              <a:t> representation (of information), we can understand the needs (of information) and we know the meaning. </a:t>
            </a:r>
          </a:p>
        </p:txBody>
      </p:sp>
    </p:spTree>
    <p:extLst>
      <p:ext uri="{BB962C8B-B14F-4D97-AF65-F5344CB8AC3E}">
        <p14:creationId xmlns:p14="http://schemas.microsoft.com/office/powerpoint/2010/main" val="2902846511"/>
      </p:ext>
    </p:extLst>
  </p:cSld>
  <p:clrMapOvr>
    <a:masterClrMapping/>
  </p:clrMapOvr>
  <p:transition spd="slow">
    <p:zoom dir="in"/>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C9A03-959D-7BAF-FD9B-5EE9A7EAC3E7}"/>
              </a:ext>
            </a:extLst>
          </p:cNvPr>
          <p:cNvSpPr>
            <a:spLocks noGrp="1"/>
          </p:cNvSpPr>
          <p:nvPr>
            <p:ph type="title"/>
          </p:nvPr>
        </p:nvSpPr>
        <p:spPr/>
        <p:txBody>
          <a:bodyPr/>
          <a:lstStyle/>
          <a:p>
            <a:r>
              <a:rPr lang="en-GB" dirty="0"/>
              <a:t>What is a language modelling</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C6F7E63-E846-D612-246C-B713485BD3FB}"/>
                  </a:ext>
                </a:extLst>
              </p:cNvPr>
              <p:cNvSpPr>
                <a:spLocks noGrp="1"/>
              </p:cNvSpPr>
              <p:nvPr>
                <p:ph idx="1"/>
              </p:nvPr>
            </p:nvSpPr>
            <p:spPr>
              <a:xfrm>
                <a:off x="395536" y="1340768"/>
                <a:ext cx="8215064" cy="4680520"/>
              </a:xfrm>
            </p:spPr>
            <p:txBody>
              <a:bodyPr/>
              <a:lstStyle/>
              <a:p>
                <a:r>
                  <a:rPr lang="en-GB" dirty="0"/>
                  <a:t>If we can figure out how a language is constructed and we should have no problem to understand it (apart from words).</a:t>
                </a:r>
              </a:p>
              <a:p>
                <a:r>
                  <a:rPr lang="en-GB" dirty="0"/>
                  <a:t>So, “</a:t>
                </a:r>
                <a:r>
                  <a:rPr lang="en-GB" b="0" i="0" dirty="0">
                    <a:solidFill>
                      <a:srgbClr val="000000"/>
                    </a:solidFill>
                    <a:effectLst/>
                    <a:latin typeface="Lora" pitchFamily="2" charset="0"/>
                  </a:rPr>
                  <a:t>A </a:t>
                </a:r>
                <a:r>
                  <a:rPr lang="en-GB" b="1" i="0" dirty="0">
                    <a:solidFill>
                      <a:srgbClr val="000000"/>
                    </a:solidFill>
                    <a:effectLst/>
                    <a:latin typeface="Lora" pitchFamily="2" charset="0"/>
                  </a:rPr>
                  <a:t>language model</a:t>
                </a:r>
                <a:r>
                  <a:rPr lang="en-GB" b="0" i="0" dirty="0">
                    <a:solidFill>
                      <a:srgbClr val="000000"/>
                    </a:solidFill>
                    <a:effectLst/>
                    <a:latin typeface="Lora" pitchFamily="2" charset="0"/>
                  </a:rPr>
                  <a:t> is a </a:t>
                </a:r>
                <a:r>
                  <a:rPr lang="en-GB" b="0" i="0" u="none" strike="noStrike" dirty="0">
                    <a:solidFill>
                      <a:srgbClr val="1559B5"/>
                    </a:solidFill>
                    <a:effectLst/>
                    <a:latin typeface="Lora" pitchFamily="2" charset="0"/>
                    <a:hlinkClick r:id="rId2"/>
                  </a:rPr>
                  <a:t>probability distribution</a:t>
                </a:r>
                <a:r>
                  <a:rPr lang="en-GB" b="0" i="0" dirty="0">
                    <a:solidFill>
                      <a:srgbClr val="000000"/>
                    </a:solidFill>
                    <a:effectLst/>
                    <a:latin typeface="Lora" pitchFamily="2" charset="0"/>
                  </a:rPr>
                  <a:t> over sequences of words.” </a:t>
                </a:r>
              </a:p>
              <a:p>
                <a:pPr marL="0" indent="0" algn="r">
                  <a:buNone/>
                </a:pPr>
                <a:r>
                  <a:rPr lang="en-GB" sz="1400" b="0" i="0" dirty="0" err="1">
                    <a:solidFill>
                      <a:srgbClr val="000000"/>
                    </a:solidFill>
                    <a:effectLst/>
                    <a:latin typeface="Open Sans" panose="020B0606030504020204" pitchFamily="34" charset="0"/>
                  </a:rPr>
                  <a:t>Jurafsky</a:t>
                </a:r>
                <a:r>
                  <a:rPr lang="en-GB" sz="1400" b="0" i="0" dirty="0">
                    <a:solidFill>
                      <a:srgbClr val="000000"/>
                    </a:solidFill>
                    <a:effectLst/>
                    <a:latin typeface="Open Sans" panose="020B0606030504020204" pitchFamily="34" charset="0"/>
                  </a:rPr>
                  <a:t>, Dan; Martin, James H. (2021). "N-gram Language Models". </a:t>
                </a:r>
                <a:r>
                  <a:rPr lang="en-GB" sz="1400" b="0" i="1" u="sng" dirty="0">
                    <a:solidFill>
                      <a:srgbClr val="1559B5"/>
                    </a:solidFill>
                    <a:effectLst/>
                    <a:latin typeface="Open Sans" panose="020B0606030504020204" pitchFamily="34" charset="0"/>
                    <a:hlinkClick r:id="rId3"/>
                  </a:rPr>
                  <a:t>Speech and Language Processing</a:t>
                </a:r>
                <a:r>
                  <a:rPr lang="en-GB" sz="1400" b="0" i="0" dirty="0">
                    <a:solidFill>
                      <a:srgbClr val="000000"/>
                    </a:solidFill>
                    <a:effectLst/>
                    <a:latin typeface="Open Sans" panose="020B0606030504020204" pitchFamily="34" charset="0"/>
                  </a:rPr>
                  <a:t> (3rd ed.). Retrieved 24 May 2022.</a:t>
                </a:r>
              </a:p>
              <a:p>
                <a:r>
                  <a:rPr lang="en-GB" dirty="0"/>
                  <a:t>Given such a sequence of length m, a language model assigns a probability</a:t>
                </a:r>
                <a14:m>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𝑃</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 </m:t>
                        </m:r>
                        <m:r>
                          <a:rPr lang="en-GB" b="0" i="1" smtClean="0">
                            <a:latin typeface="Cambria Math" panose="02040503050406030204" pitchFamily="18" charset="0"/>
                          </a:rPr>
                          <m:t>𝑤</m:t>
                        </m:r>
                      </m:e>
                      <m:sub>
                        <m:r>
                          <a:rPr lang="en-GB" b="0" i="1" smtClean="0">
                            <a:latin typeface="Cambria Math" panose="02040503050406030204" pitchFamily="18" charset="0"/>
                          </a:rPr>
                          <m:t>𝑚</m:t>
                        </m:r>
                      </m:sub>
                    </m:sSub>
                    <m:r>
                      <a:rPr lang="en-GB" b="0" i="1" smtClean="0">
                        <a:latin typeface="Cambria Math" panose="02040503050406030204" pitchFamily="18" charset="0"/>
                      </a:rPr>
                      <m:t>)</m:t>
                    </m:r>
                  </m:oMath>
                </a14:m>
                <a:r>
                  <a:rPr lang="en-GB" dirty="0"/>
                  <a:t> to the whole sequence. </a:t>
                </a:r>
              </a:p>
              <a:p>
                <a:pPr lvl="1"/>
                <a:r>
                  <a:rPr lang="en-GB" b="0" i="0" dirty="0">
                    <a:solidFill>
                      <a:srgbClr val="000000"/>
                    </a:solidFill>
                    <a:effectLst/>
                    <a:latin typeface="Lora" pitchFamily="2" charset="0"/>
                  </a:rPr>
                  <a:t>… But languages can be used to express an </a:t>
                </a:r>
                <a:r>
                  <a:rPr lang="en-GB" b="1" i="0" dirty="0">
                    <a:solidFill>
                      <a:srgbClr val="000000"/>
                    </a:solidFill>
                    <a:effectLst/>
                    <a:latin typeface="Lora" pitchFamily="2" charset="0"/>
                  </a:rPr>
                  <a:t>infinite</a:t>
                </a:r>
                <a:r>
                  <a:rPr lang="en-GB" b="0" i="0" dirty="0">
                    <a:solidFill>
                      <a:srgbClr val="000000"/>
                    </a:solidFill>
                    <a:effectLst/>
                    <a:latin typeface="Lora" pitchFamily="2" charset="0"/>
                  </a:rPr>
                  <a:t> variety of valid sentences</a:t>
                </a:r>
              </a:p>
              <a:p>
                <a:pPr lvl="1"/>
                <a:r>
                  <a:rPr lang="en-GB" dirty="0">
                    <a:solidFill>
                      <a:srgbClr val="000000"/>
                    </a:solidFill>
                    <a:latin typeface="Lora" pitchFamily="2" charset="0"/>
                  </a:rPr>
                  <a:t>It is impassable to have a precise Math model (fixed model) to compute this probability distribution</a:t>
                </a:r>
              </a:p>
              <a:p>
                <a:pPr lvl="1"/>
                <a:r>
                  <a:rPr lang="en-GB" b="0" i="0" dirty="0">
                    <a:solidFill>
                      <a:srgbClr val="000000"/>
                    </a:solidFill>
                    <a:effectLst/>
                    <a:latin typeface="Lora" pitchFamily="2" charset="0"/>
                  </a:rPr>
                  <a:t>Machine learning (NN, deep learning) make it possible …</a:t>
                </a:r>
              </a:p>
            </p:txBody>
          </p:sp>
        </mc:Choice>
        <mc:Fallback xmlns="">
          <p:sp>
            <p:nvSpPr>
              <p:cNvPr id="5" name="Content Placeholder 4">
                <a:extLst>
                  <a:ext uri="{FF2B5EF4-FFF2-40B4-BE49-F238E27FC236}">
                    <a16:creationId xmlns:a16="http://schemas.microsoft.com/office/drawing/2014/main" id="{1C6F7E63-E846-D612-246C-B713485BD3FB}"/>
                  </a:ext>
                </a:extLst>
              </p:cNvPr>
              <p:cNvSpPr>
                <a:spLocks noGrp="1" noRot="1" noChangeAspect="1" noMove="1" noResize="1" noEditPoints="1" noAdjustHandles="1" noChangeArrowheads="1" noChangeShapeType="1" noTextEdit="1"/>
              </p:cNvSpPr>
              <p:nvPr>
                <p:ph idx="1"/>
              </p:nvPr>
            </p:nvSpPr>
            <p:spPr>
              <a:xfrm>
                <a:off x="395536" y="1340768"/>
                <a:ext cx="8215064" cy="4680520"/>
              </a:xfrm>
              <a:blipFill>
                <a:blip r:embed="rId4"/>
                <a:stretch>
                  <a:fillRect l="-1187" t="-1172" r="-1409" b="-781"/>
                </a:stretch>
              </a:blipFill>
            </p:spPr>
            <p:txBody>
              <a:bodyPr/>
              <a:lstStyle/>
              <a:p>
                <a:r>
                  <a:rPr lang="en-GB">
                    <a:noFill/>
                  </a:rPr>
                  <a:t> </a:t>
                </a:r>
              </a:p>
            </p:txBody>
          </p:sp>
        </mc:Fallback>
      </mc:AlternateContent>
    </p:spTree>
    <p:extLst>
      <p:ext uri="{BB962C8B-B14F-4D97-AF65-F5344CB8AC3E}">
        <p14:creationId xmlns:p14="http://schemas.microsoft.com/office/powerpoint/2010/main" val="732342232"/>
      </p:ext>
    </p:extLst>
  </p:cSld>
  <p:clrMapOvr>
    <a:masterClrMapping/>
  </p:clrMapOvr>
  <p:transition spd="slow">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5C301-9AC1-5CE0-40FE-B2FC793A2A5E}"/>
              </a:ext>
            </a:extLst>
          </p:cNvPr>
          <p:cNvSpPr>
            <a:spLocks noGrp="1"/>
          </p:cNvSpPr>
          <p:nvPr>
            <p:ph type="title"/>
          </p:nvPr>
        </p:nvSpPr>
        <p:spPr/>
        <p:txBody>
          <a:bodyPr/>
          <a:lstStyle/>
          <a:p>
            <a:r>
              <a:rPr lang="en-GB" dirty="0" err="1"/>
              <a:t>Wikiwand</a:t>
            </a:r>
            <a:r>
              <a:rPr lang="en-GB" dirty="0"/>
              <a:t> </a:t>
            </a:r>
          </a:p>
        </p:txBody>
      </p:sp>
      <p:pic>
        <p:nvPicPr>
          <p:cNvPr id="5" name="Content Placeholder 4">
            <a:extLst>
              <a:ext uri="{FF2B5EF4-FFF2-40B4-BE49-F238E27FC236}">
                <a16:creationId xmlns:a16="http://schemas.microsoft.com/office/drawing/2014/main" id="{381D23C3-656C-38D7-59D4-535FEB2C4740}"/>
              </a:ext>
            </a:extLst>
          </p:cNvPr>
          <p:cNvPicPr>
            <a:picLocks noGrp="1" noChangeAspect="1"/>
          </p:cNvPicPr>
          <p:nvPr>
            <p:ph idx="1"/>
          </p:nvPr>
        </p:nvPicPr>
        <p:blipFill>
          <a:blip r:embed="rId2"/>
          <a:stretch>
            <a:fillRect/>
          </a:stretch>
        </p:blipFill>
        <p:spPr>
          <a:xfrm>
            <a:off x="1655676" y="2276872"/>
            <a:ext cx="6353648" cy="2880320"/>
          </a:xfrm>
          <a:prstGeom prst="rect">
            <a:avLst/>
          </a:prstGeom>
        </p:spPr>
      </p:pic>
      <p:sp>
        <p:nvSpPr>
          <p:cNvPr id="4" name="Footer Placeholder 3">
            <a:extLst>
              <a:ext uri="{FF2B5EF4-FFF2-40B4-BE49-F238E27FC236}">
                <a16:creationId xmlns:a16="http://schemas.microsoft.com/office/drawing/2014/main" id="{E4791441-CB8F-93F9-3700-C0ED8D184EF9}"/>
              </a:ext>
            </a:extLst>
          </p:cNvPr>
          <p:cNvSpPr>
            <a:spLocks noGrp="1"/>
          </p:cNvSpPr>
          <p:nvPr>
            <p:ph type="ftr" sz="quarter" idx="11"/>
          </p:nvPr>
        </p:nvSpPr>
        <p:spPr/>
        <p:txBody>
          <a:bodyPr/>
          <a:lstStyle/>
          <a:p>
            <a:pPr algn="l"/>
            <a:r>
              <a:rPr lang="en-GB"/>
              <a:t>CIS041-3 Advanced Information Technology</a:t>
            </a:r>
            <a:endParaRPr lang="en-US" dirty="0"/>
          </a:p>
        </p:txBody>
      </p:sp>
      <p:sp>
        <p:nvSpPr>
          <p:cNvPr id="6" name="TextBox 5">
            <a:extLst>
              <a:ext uri="{FF2B5EF4-FFF2-40B4-BE49-F238E27FC236}">
                <a16:creationId xmlns:a16="http://schemas.microsoft.com/office/drawing/2014/main" id="{5281F82B-B03A-7E3D-3AEC-F9074BD99382}"/>
              </a:ext>
            </a:extLst>
          </p:cNvPr>
          <p:cNvSpPr txBox="1"/>
          <p:nvPr/>
        </p:nvSpPr>
        <p:spPr>
          <a:xfrm>
            <a:off x="539552" y="1356211"/>
            <a:ext cx="8280920" cy="769441"/>
          </a:xfrm>
          <a:prstGeom prst="rect">
            <a:avLst/>
          </a:prstGeom>
          <a:noFill/>
        </p:spPr>
        <p:txBody>
          <a:bodyPr wrap="square" rtlCol="0">
            <a:spAutoFit/>
          </a:bodyPr>
          <a:lstStyle/>
          <a:p>
            <a:r>
              <a:rPr lang="en-GB" dirty="0"/>
              <a:t>Icon of machine learning appeared every term related with ML</a:t>
            </a:r>
          </a:p>
        </p:txBody>
      </p:sp>
      <p:sp>
        <p:nvSpPr>
          <p:cNvPr id="7" name="TextBox 6">
            <a:extLst>
              <a:ext uri="{FF2B5EF4-FFF2-40B4-BE49-F238E27FC236}">
                <a16:creationId xmlns:a16="http://schemas.microsoft.com/office/drawing/2014/main" id="{1BAAC225-A486-2F6E-F1FD-27FB9A8E624D}"/>
              </a:ext>
            </a:extLst>
          </p:cNvPr>
          <p:cNvSpPr txBox="1"/>
          <p:nvPr/>
        </p:nvSpPr>
        <p:spPr>
          <a:xfrm>
            <a:off x="539552" y="5348535"/>
            <a:ext cx="8280920" cy="430887"/>
          </a:xfrm>
          <a:prstGeom prst="rect">
            <a:avLst/>
          </a:prstGeom>
          <a:noFill/>
        </p:spPr>
        <p:txBody>
          <a:bodyPr wrap="square" rtlCol="0">
            <a:spAutoFit/>
          </a:bodyPr>
          <a:lstStyle/>
          <a:p>
            <a:r>
              <a:rPr lang="en-GB" dirty="0"/>
              <a:t>What is it? </a:t>
            </a:r>
          </a:p>
        </p:txBody>
      </p:sp>
      <p:sp>
        <p:nvSpPr>
          <p:cNvPr id="8" name="TextBox 7">
            <a:extLst>
              <a:ext uri="{FF2B5EF4-FFF2-40B4-BE49-F238E27FC236}">
                <a16:creationId xmlns:a16="http://schemas.microsoft.com/office/drawing/2014/main" id="{783AF057-3506-E38C-D93F-BDD889E6F207}"/>
              </a:ext>
            </a:extLst>
          </p:cNvPr>
          <p:cNvSpPr txBox="1"/>
          <p:nvPr/>
        </p:nvSpPr>
        <p:spPr>
          <a:xfrm>
            <a:off x="5220072" y="5563978"/>
            <a:ext cx="2592288" cy="430887"/>
          </a:xfrm>
          <a:prstGeom prst="rect">
            <a:avLst/>
          </a:prstGeom>
          <a:noFill/>
        </p:spPr>
        <p:txBody>
          <a:bodyPr wrap="square" rtlCol="0">
            <a:spAutoFit/>
          </a:bodyPr>
          <a:lstStyle/>
          <a:p>
            <a:r>
              <a:rPr lang="en-GB" dirty="0">
                <a:solidFill>
                  <a:srgbClr val="FF0000"/>
                </a:solidFill>
              </a:rPr>
              <a:t>Kernel Machine</a:t>
            </a:r>
          </a:p>
        </p:txBody>
      </p:sp>
    </p:spTree>
    <p:extLst>
      <p:ext uri="{BB962C8B-B14F-4D97-AF65-F5344CB8AC3E}">
        <p14:creationId xmlns:p14="http://schemas.microsoft.com/office/powerpoint/2010/main" val="890944674"/>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1361-1F84-B3D8-2667-52BA70837BCE}"/>
              </a:ext>
            </a:extLst>
          </p:cNvPr>
          <p:cNvSpPr>
            <a:spLocks noGrp="1"/>
          </p:cNvSpPr>
          <p:nvPr>
            <p:ph type="title"/>
          </p:nvPr>
        </p:nvSpPr>
        <p:spPr/>
        <p:txBody>
          <a:bodyPr/>
          <a:lstStyle/>
          <a:p>
            <a:r>
              <a:rPr lang="en-GB" dirty="0"/>
              <a:t>Language modelling example</a:t>
            </a:r>
          </a:p>
        </p:txBody>
      </p:sp>
      <p:sp>
        <p:nvSpPr>
          <p:cNvPr id="4" name="Footer Placeholder 3">
            <a:extLst>
              <a:ext uri="{FF2B5EF4-FFF2-40B4-BE49-F238E27FC236}">
                <a16:creationId xmlns:a16="http://schemas.microsoft.com/office/drawing/2014/main" id="{5757305F-D695-5782-3769-C70580287AFC}"/>
              </a:ext>
            </a:extLst>
          </p:cNvPr>
          <p:cNvSpPr>
            <a:spLocks noGrp="1"/>
          </p:cNvSpPr>
          <p:nvPr>
            <p:ph type="ftr" sz="quarter" idx="11"/>
          </p:nvPr>
        </p:nvSpPr>
        <p:spPr/>
        <p:txBody>
          <a:bodyPr/>
          <a:lstStyle/>
          <a:p>
            <a:pPr algn="l"/>
            <a:r>
              <a:rPr lang="en-GB"/>
              <a:t>CIS041-3 Advanced Information Technology</a:t>
            </a:r>
            <a:endParaRPr lang="en-US" dirty="0"/>
          </a:p>
        </p:txBody>
      </p:sp>
      <p:sp>
        <p:nvSpPr>
          <p:cNvPr id="7" name="TextBox 6">
            <a:extLst>
              <a:ext uri="{FF2B5EF4-FFF2-40B4-BE49-F238E27FC236}">
                <a16:creationId xmlns:a16="http://schemas.microsoft.com/office/drawing/2014/main" id="{7A5D87F2-9775-8DB4-DD26-265FFFE396DA}"/>
              </a:ext>
            </a:extLst>
          </p:cNvPr>
          <p:cNvSpPr txBox="1"/>
          <p:nvPr/>
        </p:nvSpPr>
        <p:spPr>
          <a:xfrm>
            <a:off x="536364" y="1500791"/>
            <a:ext cx="8449568" cy="430887"/>
          </a:xfrm>
          <a:prstGeom prst="rect">
            <a:avLst/>
          </a:prstGeom>
          <a:noFill/>
        </p:spPr>
        <p:txBody>
          <a:bodyPr wrap="square">
            <a:spAutoFit/>
          </a:bodyPr>
          <a:lstStyle/>
          <a:p>
            <a:r>
              <a:rPr lang="en-GB" b="0" dirty="0"/>
              <a:t>Example: Next-word prediction feature of a smartphone keyboard.</a:t>
            </a:r>
          </a:p>
        </p:txBody>
      </p:sp>
      <p:sp>
        <p:nvSpPr>
          <p:cNvPr id="9" name="TextBox 8">
            <a:extLst>
              <a:ext uri="{FF2B5EF4-FFF2-40B4-BE49-F238E27FC236}">
                <a16:creationId xmlns:a16="http://schemas.microsoft.com/office/drawing/2014/main" id="{53E15CEB-3ADD-7F1D-02B9-B38402E39221}"/>
              </a:ext>
            </a:extLst>
          </p:cNvPr>
          <p:cNvSpPr txBox="1"/>
          <p:nvPr/>
        </p:nvSpPr>
        <p:spPr>
          <a:xfrm>
            <a:off x="845840" y="5141765"/>
            <a:ext cx="7830616" cy="1107996"/>
          </a:xfrm>
          <a:prstGeom prst="rect">
            <a:avLst/>
          </a:prstGeom>
          <a:noFill/>
        </p:spPr>
        <p:txBody>
          <a:bodyPr wrap="square">
            <a:spAutoFit/>
          </a:bodyPr>
          <a:lstStyle/>
          <a:p>
            <a:r>
              <a:rPr lang="en-GB" dirty="0"/>
              <a:t>A language model can take a list of words (let’s say two words), and attempt to predict the word that follows them.</a:t>
            </a:r>
          </a:p>
        </p:txBody>
      </p:sp>
      <p:pic>
        <p:nvPicPr>
          <p:cNvPr id="10" name="Picture 9">
            <a:extLst>
              <a:ext uri="{FF2B5EF4-FFF2-40B4-BE49-F238E27FC236}">
                <a16:creationId xmlns:a16="http://schemas.microsoft.com/office/drawing/2014/main" id="{BC49D640-F369-F457-58AA-B591B56C03F7}"/>
              </a:ext>
            </a:extLst>
          </p:cNvPr>
          <p:cNvPicPr>
            <a:picLocks noChangeAspect="1"/>
          </p:cNvPicPr>
          <p:nvPr/>
        </p:nvPicPr>
        <p:blipFill>
          <a:blip r:embed="rId2"/>
          <a:stretch>
            <a:fillRect/>
          </a:stretch>
        </p:blipFill>
        <p:spPr>
          <a:xfrm>
            <a:off x="4932040" y="2650628"/>
            <a:ext cx="3931929" cy="2211710"/>
          </a:xfrm>
          <a:prstGeom prst="rect">
            <a:avLst/>
          </a:prstGeom>
        </p:spPr>
      </p:pic>
      <p:pic>
        <p:nvPicPr>
          <p:cNvPr id="8" name="Content Placeholder 7">
            <a:extLst>
              <a:ext uri="{FF2B5EF4-FFF2-40B4-BE49-F238E27FC236}">
                <a16:creationId xmlns:a16="http://schemas.microsoft.com/office/drawing/2014/main" id="{37AB837F-8562-646E-885B-ADD41F2BAB42}"/>
              </a:ext>
            </a:extLst>
          </p:cNvPr>
          <p:cNvPicPr>
            <a:picLocks noGrp="1" noChangeAspect="1"/>
          </p:cNvPicPr>
          <p:nvPr>
            <p:ph idx="1"/>
          </p:nvPr>
        </p:nvPicPr>
        <p:blipFill>
          <a:blip r:embed="rId3"/>
          <a:stretch>
            <a:fillRect/>
          </a:stretch>
        </p:blipFill>
        <p:spPr>
          <a:xfrm>
            <a:off x="1187624" y="2224243"/>
            <a:ext cx="2696758" cy="2474849"/>
          </a:xfrm>
        </p:spPr>
      </p:pic>
    </p:spTree>
    <p:extLst>
      <p:ext uri="{BB962C8B-B14F-4D97-AF65-F5344CB8AC3E}">
        <p14:creationId xmlns:p14="http://schemas.microsoft.com/office/powerpoint/2010/main" val="1760928626"/>
      </p:ext>
    </p:extLst>
  </p:cSld>
  <p:clrMapOvr>
    <a:masterClrMapping/>
  </p:clrMapOvr>
  <p:transition spd="slow">
    <p:zoom dir="in"/>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C554-6B7A-6D8A-F555-CC3719FAC3E8}"/>
              </a:ext>
            </a:extLst>
          </p:cNvPr>
          <p:cNvSpPr>
            <a:spLocks noGrp="1"/>
          </p:cNvSpPr>
          <p:nvPr>
            <p:ph type="title"/>
          </p:nvPr>
        </p:nvSpPr>
        <p:spPr/>
        <p:txBody>
          <a:bodyPr/>
          <a:lstStyle/>
          <a:p>
            <a:r>
              <a:rPr lang="en-GB" dirty="0"/>
              <a:t>Language models</a:t>
            </a:r>
          </a:p>
        </p:txBody>
      </p:sp>
      <p:sp>
        <p:nvSpPr>
          <p:cNvPr id="3" name="Content Placeholder 2">
            <a:extLst>
              <a:ext uri="{FF2B5EF4-FFF2-40B4-BE49-F238E27FC236}">
                <a16:creationId xmlns:a16="http://schemas.microsoft.com/office/drawing/2014/main" id="{4A88CF12-9E90-9D1A-C54B-48278DBA0950}"/>
              </a:ext>
            </a:extLst>
          </p:cNvPr>
          <p:cNvSpPr>
            <a:spLocks noGrp="1"/>
          </p:cNvSpPr>
          <p:nvPr>
            <p:ph idx="1"/>
          </p:nvPr>
        </p:nvSpPr>
        <p:spPr/>
        <p:txBody>
          <a:bodyPr/>
          <a:lstStyle/>
          <a:p>
            <a:r>
              <a:rPr lang="en-GB" dirty="0"/>
              <a:t>BERT</a:t>
            </a:r>
          </a:p>
          <a:p>
            <a:r>
              <a:rPr lang="en-GB" dirty="0"/>
              <a:t>Transformer   </a:t>
            </a:r>
          </a:p>
          <a:p>
            <a:r>
              <a:rPr lang="en-GB" dirty="0" err="1"/>
              <a:t>PyTorch</a:t>
            </a:r>
            <a:r>
              <a:rPr lang="en-GB" dirty="0"/>
              <a:t>?</a:t>
            </a:r>
          </a:p>
          <a:p>
            <a:r>
              <a:rPr lang="en-GB" dirty="0"/>
              <a:t>GPT2</a:t>
            </a:r>
          </a:p>
          <a:p>
            <a:r>
              <a:rPr lang="en-GB" dirty="0"/>
              <a:t>GPT3</a:t>
            </a:r>
          </a:p>
        </p:txBody>
      </p:sp>
      <p:sp>
        <p:nvSpPr>
          <p:cNvPr id="4" name="Footer Placeholder 3">
            <a:extLst>
              <a:ext uri="{FF2B5EF4-FFF2-40B4-BE49-F238E27FC236}">
                <a16:creationId xmlns:a16="http://schemas.microsoft.com/office/drawing/2014/main" id="{B3DEEB63-21C5-4711-26A1-F35A0E9942CC}"/>
              </a:ext>
            </a:extLst>
          </p:cNvPr>
          <p:cNvSpPr>
            <a:spLocks noGrp="1"/>
          </p:cNvSpPr>
          <p:nvPr>
            <p:ph type="ftr" sz="quarter" idx="11"/>
          </p:nvPr>
        </p:nvSpPr>
        <p:spPr/>
        <p:txBody>
          <a:bodyPr/>
          <a:lstStyle/>
          <a:p>
            <a:pPr algn="l"/>
            <a:r>
              <a:rPr lang="en-GB"/>
              <a:t>CIS041-3 Advanced Information Technology</a:t>
            </a:r>
            <a:endParaRPr lang="en-US" dirty="0"/>
          </a:p>
        </p:txBody>
      </p:sp>
      <p:sp>
        <p:nvSpPr>
          <p:cNvPr id="6" name="TextBox 5">
            <a:extLst>
              <a:ext uri="{FF2B5EF4-FFF2-40B4-BE49-F238E27FC236}">
                <a16:creationId xmlns:a16="http://schemas.microsoft.com/office/drawing/2014/main" id="{B8BEF281-3FFB-F6F2-D1F5-68434D1887F5}"/>
              </a:ext>
            </a:extLst>
          </p:cNvPr>
          <p:cNvSpPr txBox="1"/>
          <p:nvPr/>
        </p:nvSpPr>
        <p:spPr>
          <a:xfrm>
            <a:off x="2515216" y="5181524"/>
            <a:ext cx="6017224" cy="769441"/>
          </a:xfrm>
          <a:prstGeom prst="rect">
            <a:avLst/>
          </a:prstGeom>
          <a:noFill/>
        </p:spPr>
        <p:txBody>
          <a:bodyPr wrap="square">
            <a:spAutoFit/>
          </a:bodyPr>
          <a:lstStyle/>
          <a:p>
            <a:r>
              <a:rPr lang="en-GB" dirty="0"/>
              <a:t>A single training run of GPT-3 cost </a:t>
            </a:r>
            <a:r>
              <a:rPr lang="en-GB" dirty="0" err="1"/>
              <a:t>OpenAI</a:t>
            </a:r>
            <a:r>
              <a:rPr lang="en-GB" dirty="0"/>
              <a:t> $5–12M.</a:t>
            </a:r>
          </a:p>
        </p:txBody>
      </p:sp>
      <p:sp>
        <p:nvSpPr>
          <p:cNvPr id="8" name="TextBox 7">
            <a:extLst>
              <a:ext uri="{FF2B5EF4-FFF2-40B4-BE49-F238E27FC236}">
                <a16:creationId xmlns:a16="http://schemas.microsoft.com/office/drawing/2014/main" id="{1ED2E9E8-67BF-9983-E563-64BB317B260A}"/>
              </a:ext>
            </a:extLst>
          </p:cNvPr>
          <p:cNvSpPr txBox="1"/>
          <p:nvPr/>
        </p:nvSpPr>
        <p:spPr>
          <a:xfrm>
            <a:off x="2515216" y="3302647"/>
            <a:ext cx="6390456" cy="1785104"/>
          </a:xfrm>
          <a:prstGeom prst="rect">
            <a:avLst/>
          </a:prstGeom>
          <a:noFill/>
        </p:spPr>
        <p:txBody>
          <a:bodyPr wrap="square">
            <a:spAutoFit/>
          </a:bodyPr>
          <a:lstStyle/>
          <a:p>
            <a:r>
              <a:rPr lang="en-GB" dirty="0"/>
              <a:t>In May 2020, </a:t>
            </a:r>
            <a:r>
              <a:rPr lang="en-GB" dirty="0" err="1"/>
              <a:t>OpenAI</a:t>
            </a:r>
            <a:r>
              <a:rPr lang="en-GB" dirty="0"/>
              <a:t> announced GPT-3, a direct result of applying the scaling laws. The unprecedentedly big 175-billion-parameter LLM put </a:t>
            </a:r>
            <a:r>
              <a:rPr lang="en-GB" dirty="0" err="1"/>
              <a:t>OpenAI</a:t>
            </a:r>
            <a:r>
              <a:rPr lang="en-GB" dirty="0"/>
              <a:t> ahead of everyone else.</a:t>
            </a:r>
          </a:p>
        </p:txBody>
      </p:sp>
      <p:sp>
        <p:nvSpPr>
          <p:cNvPr id="9" name="TextBox 8">
            <a:extLst>
              <a:ext uri="{FF2B5EF4-FFF2-40B4-BE49-F238E27FC236}">
                <a16:creationId xmlns:a16="http://schemas.microsoft.com/office/drawing/2014/main" id="{207D67D7-3AC1-ACB6-1B8E-A7A176653646}"/>
              </a:ext>
            </a:extLst>
          </p:cNvPr>
          <p:cNvSpPr txBox="1"/>
          <p:nvPr/>
        </p:nvSpPr>
        <p:spPr>
          <a:xfrm>
            <a:off x="3131840" y="1601771"/>
            <a:ext cx="5184576" cy="430887"/>
          </a:xfrm>
          <a:prstGeom prst="rect">
            <a:avLst/>
          </a:prstGeom>
          <a:noFill/>
        </p:spPr>
        <p:txBody>
          <a:bodyPr wrap="square" rtlCol="0">
            <a:spAutoFit/>
          </a:bodyPr>
          <a:lstStyle/>
          <a:p>
            <a:r>
              <a:rPr lang="en-GB" dirty="0">
                <a:hlinkClick r:id="rId2"/>
              </a:rPr>
              <a:t>GTP3 talk about language model </a:t>
            </a:r>
            <a:endParaRPr lang="en-GB" dirty="0"/>
          </a:p>
        </p:txBody>
      </p:sp>
      <p:sp>
        <p:nvSpPr>
          <p:cNvPr id="11" name="TextBox 10">
            <a:extLst>
              <a:ext uri="{FF2B5EF4-FFF2-40B4-BE49-F238E27FC236}">
                <a16:creationId xmlns:a16="http://schemas.microsoft.com/office/drawing/2014/main" id="{BBA8D03E-AE65-C199-4C68-F904CA415B04}"/>
              </a:ext>
            </a:extLst>
          </p:cNvPr>
          <p:cNvSpPr txBox="1"/>
          <p:nvPr/>
        </p:nvSpPr>
        <p:spPr>
          <a:xfrm>
            <a:off x="3438128" y="2122643"/>
            <a:ext cx="4572000" cy="1107996"/>
          </a:xfrm>
          <a:prstGeom prst="rect">
            <a:avLst/>
          </a:prstGeom>
          <a:noFill/>
        </p:spPr>
        <p:txBody>
          <a:bodyPr wrap="square">
            <a:spAutoFit/>
          </a:bodyPr>
          <a:lstStyle/>
          <a:p>
            <a:r>
              <a:rPr lang="en-GB" dirty="0">
                <a:hlinkClick r:id="rId2"/>
              </a:rPr>
              <a:t>https://www.youtube.com/watch?v=YGckfRuIYW8</a:t>
            </a:r>
            <a:endParaRPr lang="en-GB" dirty="0"/>
          </a:p>
          <a:p>
            <a:endParaRPr lang="en-GB" dirty="0"/>
          </a:p>
        </p:txBody>
      </p:sp>
    </p:spTree>
    <p:extLst>
      <p:ext uri="{BB962C8B-B14F-4D97-AF65-F5344CB8AC3E}">
        <p14:creationId xmlns:p14="http://schemas.microsoft.com/office/powerpoint/2010/main" val="3213395985"/>
      </p:ext>
    </p:extLst>
  </p:cSld>
  <p:clrMapOvr>
    <a:masterClrMapping/>
  </p:clrMapOvr>
  <p:transition spd="slow">
    <p:zoom dir="in"/>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16F0-6750-2CEE-64A3-B395E68E28E7}"/>
              </a:ext>
            </a:extLst>
          </p:cNvPr>
          <p:cNvSpPr>
            <a:spLocks noGrp="1"/>
          </p:cNvSpPr>
          <p:nvPr>
            <p:ph type="title"/>
          </p:nvPr>
        </p:nvSpPr>
        <p:spPr/>
        <p:txBody>
          <a:bodyPr/>
          <a:lstStyle/>
          <a:p>
            <a:r>
              <a:rPr lang="en-GB" dirty="0"/>
              <a:t>How language model is used?</a:t>
            </a:r>
          </a:p>
        </p:txBody>
      </p:sp>
      <p:pic>
        <p:nvPicPr>
          <p:cNvPr id="5" name="Content Placeholder 4">
            <a:extLst>
              <a:ext uri="{FF2B5EF4-FFF2-40B4-BE49-F238E27FC236}">
                <a16:creationId xmlns:a16="http://schemas.microsoft.com/office/drawing/2014/main" id="{32EB54A8-1BFC-1B97-5F5A-CF73EB2AF53F}"/>
              </a:ext>
            </a:extLst>
          </p:cNvPr>
          <p:cNvPicPr>
            <a:picLocks noGrp="1" noChangeAspect="1"/>
          </p:cNvPicPr>
          <p:nvPr>
            <p:ph idx="1"/>
          </p:nvPr>
        </p:nvPicPr>
        <p:blipFill>
          <a:blip r:embed="rId2"/>
          <a:stretch>
            <a:fillRect/>
          </a:stretch>
        </p:blipFill>
        <p:spPr>
          <a:xfrm>
            <a:off x="631698" y="2579169"/>
            <a:ext cx="7880604" cy="2376264"/>
          </a:xfrm>
          <a:prstGeom prst="rect">
            <a:avLst/>
          </a:prstGeom>
        </p:spPr>
      </p:pic>
      <p:sp>
        <p:nvSpPr>
          <p:cNvPr id="4" name="Footer Placeholder 3">
            <a:extLst>
              <a:ext uri="{FF2B5EF4-FFF2-40B4-BE49-F238E27FC236}">
                <a16:creationId xmlns:a16="http://schemas.microsoft.com/office/drawing/2014/main" id="{0FB30AF8-9A19-A541-DCB7-59855EAEF5A0}"/>
              </a:ext>
            </a:extLst>
          </p:cNvPr>
          <p:cNvSpPr>
            <a:spLocks noGrp="1"/>
          </p:cNvSpPr>
          <p:nvPr>
            <p:ph type="ftr" sz="quarter" idx="11"/>
          </p:nvPr>
        </p:nvSpPr>
        <p:spPr/>
        <p:txBody>
          <a:bodyPr/>
          <a:lstStyle/>
          <a:p>
            <a:pPr algn="l"/>
            <a:r>
              <a:rPr lang="en-GB"/>
              <a:t>CIS041-3 Advanced Information Technology</a:t>
            </a:r>
            <a:endParaRPr lang="en-US" dirty="0"/>
          </a:p>
        </p:txBody>
      </p:sp>
      <p:sp>
        <p:nvSpPr>
          <p:cNvPr id="7" name="TextBox 6">
            <a:extLst>
              <a:ext uri="{FF2B5EF4-FFF2-40B4-BE49-F238E27FC236}">
                <a16:creationId xmlns:a16="http://schemas.microsoft.com/office/drawing/2014/main" id="{55BDA3DF-5E93-00E3-EFC8-9FFDBBD6E002}"/>
              </a:ext>
            </a:extLst>
          </p:cNvPr>
          <p:cNvSpPr txBox="1"/>
          <p:nvPr/>
        </p:nvSpPr>
        <p:spPr>
          <a:xfrm>
            <a:off x="522646" y="1441762"/>
            <a:ext cx="8225817" cy="769441"/>
          </a:xfrm>
          <a:prstGeom prst="rect">
            <a:avLst/>
          </a:prstGeom>
          <a:noFill/>
        </p:spPr>
        <p:txBody>
          <a:bodyPr wrap="square">
            <a:spAutoFit/>
          </a:bodyPr>
          <a:lstStyle/>
          <a:p>
            <a:r>
              <a:rPr lang="en-GB" dirty="0"/>
              <a:t>Output a list of suggestions (“not” being the one with the highest probability)</a:t>
            </a:r>
          </a:p>
        </p:txBody>
      </p:sp>
      <p:sp>
        <p:nvSpPr>
          <p:cNvPr id="3" name="Rectangle 2">
            <a:extLst>
              <a:ext uri="{FF2B5EF4-FFF2-40B4-BE49-F238E27FC236}">
                <a16:creationId xmlns:a16="http://schemas.microsoft.com/office/drawing/2014/main" id="{480E9A75-3925-FD84-E0E3-E81196766846}"/>
              </a:ext>
            </a:extLst>
          </p:cNvPr>
          <p:cNvSpPr/>
          <p:nvPr/>
        </p:nvSpPr>
        <p:spPr bwMode="auto">
          <a:xfrm>
            <a:off x="3347864" y="3933056"/>
            <a:ext cx="2376264" cy="7200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943962914"/>
      </p:ext>
    </p:extLst>
  </p:cSld>
  <p:clrMapOvr>
    <a:masterClrMapping/>
  </p:clrMapOvr>
  <p:transition spd="slow">
    <p:zoom dir="in"/>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16F0-6750-2CEE-64A3-B395E68E28E7}"/>
              </a:ext>
            </a:extLst>
          </p:cNvPr>
          <p:cNvSpPr>
            <a:spLocks noGrp="1"/>
          </p:cNvSpPr>
          <p:nvPr>
            <p:ph type="title"/>
          </p:nvPr>
        </p:nvSpPr>
        <p:spPr/>
        <p:txBody>
          <a:bodyPr/>
          <a:lstStyle/>
          <a:p>
            <a:r>
              <a:rPr lang="en-GB" dirty="0"/>
              <a:t>A language model</a:t>
            </a:r>
          </a:p>
        </p:txBody>
      </p:sp>
      <p:pic>
        <p:nvPicPr>
          <p:cNvPr id="5" name="Content Placeholder 4">
            <a:extLst>
              <a:ext uri="{FF2B5EF4-FFF2-40B4-BE49-F238E27FC236}">
                <a16:creationId xmlns:a16="http://schemas.microsoft.com/office/drawing/2014/main" id="{32EB54A8-1BFC-1B97-5F5A-CF73EB2AF53F}"/>
              </a:ext>
            </a:extLst>
          </p:cNvPr>
          <p:cNvPicPr>
            <a:picLocks noGrp="1" noChangeAspect="1"/>
          </p:cNvPicPr>
          <p:nvPr>
            <p:ph idx="1"/>
          </p:nvPr>
        </p:nvPicPr>
        <p:blipFill>
          <a:blip r:embed="rId2"/>
          <a:stretch>
            <a:fillRect/>
          </a:stretch>
        </p:blipFill>
        <p:spPr>
          <a:xfrm>
            <a:off x="2140930" y="3092053"/>
            <a:ext cx="5291917" cy="1595689"/>
          </a:xfrm>
          <a:prstGeom prst="rect">
            <a:avLst/>
          </a:prstGeom>
        </p:spPr>
      </p:pic>
      <p:sp>
        <p:nvSpPr>
          <p:cNvPr id="4" name="Footer Placeholder 3">
            <a:extLst>
              <a:ext uri="{FF2B5EF4-FFF2-40B4-BE49-F238E27FC236}">
                <a16:creationId xmlns:a16="http://schemas.microsoft.com/office/drawing/2014/main" id="{0FB30AF8-9A19-A541-DCB7-59855EAEF5A0}"/>
              </a:ext>
            </a:extLst>
          </p:cNvPr>
          <p:cNvSpPr>
            <a:spLocks noGrp="1"/>
          </p:cNvSpPr>
          <p:nvPr>
            <p:ph type="ftr" sz="quarter" idx="11"/>
          </p:nvPr>
        </p:nvSpPr>
        <p:spPr/>
        <p:txBody>
          <a:bodyPr/>
          <a:lstStyle/>
          <a:p>
            <a:pPr algn="l"/>
            <a:r>
              <a:rPr lang="en-GB"/>
              <a:t>CIS041-3 Advanced Information Technology</a:t>
            </a:r>
            <a:endParaRPr lang="en-US" dirty="0"/>
          </a:p>
        </p:txBody>
      </p:sp>
      <p:pic>
        <p:nvPicPr>
          <p:cNvPr id="4098" name="Picture 2">
            <a:extLst>
              <a:ext uri="{FF2B5EF4-FFF2-40B4-BE49-F238E27FC236}">
                <a16:creationId xmlns:a16="http://schemas.microsoft.com/office/drawing/2014/main" id="{534E7E87-0176-39FE-6B39-AEB390DFC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80" y="1988840"/>
            <a:ext cx="8001924" cy="39189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CFFCA8E-AA15-47BE-4FE1-8A537EB5A29E}"/>
              </a:ext>
            </a:extLst>
          </p:cNvPr>
          <p:cNvSpPr txBox="1"/>
          <p:nvPr/>
        </p:nvSpPr>
        <p:spPr>
          <a:xfrm>
            <a:off x="650448" y="1371913"/>
            <a:ext cx="8143056" cy="430887"/>
          </a:xfrm>
          <a:prstGeom prst="rect">
            <a:avLst/>
          </a:prstGeom>
          <a:noFill/>
        </p:spPr>
        <p:txBody>
          <a:bodyPr wrap="square">
            <a:spAutoFit/>
          </a:bodyPr>
          <a:lstStyle/>
          <a:p>
            <a:r>
              <a:rPr lang="en-GB" dirty="0"/>
              <a:t>Outputs a probability score for all the possible words </a:t>
            </a:r>
          </a:p>
        </p:txBody>
      </p:sp>
    </p:spTree>
    <p:extLst>
      <p:ext uri="{BB962C8B-B14F-4D97-AF65-F5344CB8AC3E}">
        <p14:creationId xmlns:p14="http://schemas.microsoft.com/office/powerpoint/2010/main" val="1450471266"/>
      </p:ext>
    </p:extLst>
  </p:cSld>
  <p:clrMapOvr>
    <a:masterClrMapping/>
  </p:clrMapOvr>
  <p:transition spd="slow">
    <p:zoom dir="in"/>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DAB0-688C-D0BA-8522-357CC6057405}"/>
              </a:ext>
            </a:extLst>
          </p:cNvPr>
          <p:cNvSpPr>
            <a:spLocks noGrp="1"/>
          </p:cNvSpPr>
          <p:nvPr>
            <p:ph type="title"/>
          </p:nvPr>
        </p:nvSpPr>
        <p:spPr>
          <a:xfrm>
            <a:off x="1187624" y="371189"/>
            <a:ext cx="7566992" cy="685800"/>
          </a:xfrm>
        </p:spPr>
        <p:txBody>
          <a:bodyPr/>
          <a:lstStyle/>
          <a:p>
            <a:r>
              <a:rPr lang="en-GB" dirty="0"/>
              <a:t>How Language Model is Trained?</a:t>
            </a:r>
          </a:p>
        </p:txBody>
      </p:sp>
      <p:sp>
        <p:nvSpPr>
          <p:cNvPr id="3" name="Content Placeholder 2">
            <a:extLst>
              <a:ext uri="{FF2B5EF4-FFF2-40B4-BE49-F238E27FC236}">
                <a16:creationId xmlns:a16="http://schemas.microsoft.com/office/drawing/2014/main" id="{E2673258-DDAC-4482-B4C7-992BF04EBFAF}"/>
              </a:ext>
            </a:extLst>
          </p:cNvPr>
          <p:cNvSpPr>
            <a:spLocks noGrp="1"/>
          </p:cNvSpPr>
          <p:nvPr>
            <p:ph idx="1"/>
          </p:nvPr>
        </p:nvSpPr>
        <p:spPr>
          <a:xfrm>
            <a:off x="395536" y="1556792"/>
            <a:ext cx="8496944" cy="1224136"/>
          </a:xfrm>
        </p:spPr>
        <p:txBody>
          <a:bodyPr/>
          <a:lstStyle/>
          <a:p>
            <a:r>
              <a:rPr lang="en-GB" sz="2000" dirty="0"/>
              <a:t>We get a lot of text data (say, all </a:t>
            </a:r>
            <a:r>
              <a:rPr lang="en-GB" sz="2000" b="1" dirty="0"/>
              <a:t>Wikipedia articles</a:t>
            </a:r>
            <a:r>
              <a:rPr lang="en-GB" sz="2000" dirty="0"/>
              <a:t>, for example). then</a:t>
            </a:r>
          </a:p>
          <a:p>
            <a:r>
              <a:rPr lang="en-GB" sz="2000" dirty="0"/>
              <a:t>We have a window (say, of three words) that we slide against all of that text.</a:t>
            </a:r>
          </a:p>
          <a:p>
            <a:r>
              <a:rPr lang="en-GB" sz="2000" dirty="0"/>
              <a:t>The sliding window generates training samples for our model</a:t>
            </a:r>
            <a:endParaRPr lang="en-GB" dirty="0"/>
          </a:p>
        </p:txBody>
      </p:sp>
      <p:sp>
        <p:nvSpPr>
          <p:cNvPr id="4" name="Footer Placeholder 3">
            <a:extLst>
              <a:ext uri="{FF2B5EF4-FFF2-40B4-BE49-F238E27FC236}">
                <a16:creationId xmlns:a16="http://schemas.microsoft.com/office/drawing/2014/main" id="{46F373E0-CA41-0514-79AD-6597BB10AD32}"/>
              </a:ext>
            </a:extLst>
          </p:cNvPr>
          <p:cNvSpPr>
            <a:spLocks noGrp="1"/>
          </p:cNvSpPr>
          <p:nvPr>
            <p:ph type="ftr" sz="quarter" idx="11"/>
          </p:nvPr>
        </p:nvSpPr>
        <p:spPr/>
        <p:txBody>
          <a:bodyPr/>
          <a:lstStyle/>
          <a:p>
            <a:pPr algn="l"/>
            <a:r>
              <a:rPr lang="en-GB"/>
              <a:t>CIS041-3 Advanced Information Technology</a:t>
            </a:r>
            <a:endParaRPr lang="en-US" dirty="0"/>
          </a:p>
        </p:txBody>
      </p:sp>
      <p:pic>
        <p:nvPicPr>
          <p:cNvPr id="5" name="Picture 4">
            <a:extLst>
              <a:ext uri="{FF2B5EF4-FFF2-40B4-BE49-F238E27FC236}">
                <a16:creationId xmlns:a16="http://schemas.microsoft.com/office/drawing/2014/main" id="{9D1BAE12-ECA0-D8D1-122F-59A805D87104}"/>
              </a:ext>
            </a:extLst>
          </p:cNvPr>
          <p:cNvPicPr>
            <a:picLocks noChangeAspect="1"/>
          </p:cNvPicPr>
          <p:nvPr/>
        </p:nvPicPr>
        <p:blipFill>
          <a:blip r:embed="rId2"/>
          <a:stretch>
            <a:fillRect/>
          </a:stretch>
        </p:blipFill>
        <p:spPr>
          <a:xfrm>
            <a:off x="1672003" y="3152213"/>
            <a:ext cx="6012160" cy="2871670"/>
          </a:xfrm>
          <a:prstGeom prst="rect">
            <a:avLst/>
          </a:prstGeom>
        </p:spPr>
      </p:pic>
    </p:spTree>
    <p:extLst>
      <p:ext uri="{BB962C8B-B14F-4D97-AF65-F5344CB8AC3E}">
        <p14:creationId xmlns:p14="http://schemas.microsoft.com/office/powerpoint/2010/main" val="4266524430"/>
      </p:ext>
    </p:extLst>
  </p:cSld>
  <p:clrMapOvr>
    <a:masterClrMapping/>
  </p:clrMapOvr>
  <p:transition spd="slow">
    <p:zoom dir="in"/>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E28A3-047E-F5E0-D09F-FF865C04DECD}"/>
              </a:ext>
            </a:extLst>
          </p:cNvPr>
          <p:cNvSpPr>
            <a:spLocks noGrp="1"/>
          </p:cNvSpPr>
          <p:nvPr>
            <p:ph type="title"/>
          </p:nvPr>
        </p:nvSpPr>
        <p:spPr/>
        <p:txBody>
          <a:bodyPr/>
          <a:lstStyle/>
          <a:p>
            <a:r>
              <a:rPr lang="en-GB" dirty="0"/>
              <a:t>Language model applications </a:t>
            </a:r>
          </a:p>
        </p:txBody>
      </p:sp>
      <p:sp>
        <p:nvSpPr>
          <p:cNvPr id="3" name="Content Placeholder 2">
            <a:extLst>
              <a:ext uri="{FF2B5EF4-FFF2-40B4-BE49-F238E27FC236}">
                <a16:creationId xmlns:a16="http://schemas.microsoft.com/office/drawing/2014/main" id="{C19F1B3F-2AC8-2932-1421-B0185E6A549E}"/>
              </a:ext>
            </a:extLst>
          </p:cNvPr>
          <p:cNvSpPr>
            <a:spLocks noGrp="1"/>
          </p:cNvSpPr>
          <p:nvPr>
            <p:ph idx="1"/>
          </p:nvPr>
        </p:nvSpPr>
        <p:spPr>
          <a:xfrm>
            <a:off x="1034132" y="1916832"/>
            <a:ext cx="6840760" cy="3711624"/>
          </a:xfrm>
        </p:spPr>
        <p:txBody>
          <a:bodyPr/>
          <a:lstStyle/>
          <a:p>
            <a:pPr marL="0" indent="0">
              <a:buNone/>
            </a:pPr>
            <a:r>
              <a:rPr lang="en-GB" dirty="0">
                <a:solidFill>
                  <a:srgbClr val="000000"/>
                </a:solidFill>
                <a:latin typeface="Lora" pitchFamily="2" charset="0"/>
              </a:rPr>
              <a:t>Needed in,</a:t>
            </a:r>
          </a:p>
          <a:p>
            <a:r>
              <a:rPr lang="en-GB" b="0" i="0" u="none" strike="noStrike" dirty="0">
                <a:solidFill>
                  <a:srgbClr val="1559B5"/>
                </a:solidFill>
                <a:effectLst/>
                <a:latin typeface="Lora" pitchFamily="2" charset="0"/>
                <a:hlinkClick r:id="rId2"/>
              </a:rPr>
              <a:t>computational linguistics</a:t>
            </a:r>
            <a:r>
              <a:rPr lang="en-GB" b="0" i="0" dirty="0">
                <a:solidFill>
                  <a:srgbClr val="000000"/>
                </a:solidFill>
                <a:effectLst/>
                <a:latin typeface="Lora" pitchFamily="2" charset="0"/>
              </a:rPr>
              <a:t>; </a:t>
            </a:r>
          </a:p>
          <a:p>
            <a:r>
              <a:rPr lang="en-GB" b="0" i="0" u="none" strike="noStrike" dirty="0">
                <a:solidFill>
                  <a:srgbClr val="1559B5"/>
                </a:solidFill>
                <a:effectLst/>
                <a:latin typeface="Lora" pitchFamily="2" charset="0"/>
                <a:hlinkClick r:id="rId3"/>
              </a:rPr>
              <a:t>speech recognition</a:t>
            </a:r>
            <a:r>
              <a:rPr lang="en-GB" b="0" i="0" u="none" strike="noStrike" baseline="30000" dirty="0">
                <a:solidFill>
                  <a:srgbClr val="1559B5"/>
                </a:solidFill>
                <a:effectLst/>
                <a:latin typeface="Lora" pitchFamily="2" charset="0"/>
                <a:hlinkClick r:id="rId4"/>
              </a:rPr>
              <a:t>[2]</a:t>
            </a:r>
            <a:r>
              <a:rPr lang="en-GB" b="0" i="0" dirty="0">
                <a:solidFill>
                  <a:srgbClr val="000000"/>
                </a:solidFill>
                <a:effectLst/>
                <a:latin typeface="Lora" pitchFamily="2" charset="0"/>
              </a:rPr>
              <a:t> </a:t>
            </a:r>
          </a:p>
          <a:p>
            <a:r>
              <a:rPr lang="en-GB" b="0" i="0" u="none" strike="noStrike" dirty="0">
                <a:solidFill>
                  <a:srgbClr val="1559B5"/>
                </a:solidFill>
                <a:effectLst/>
                <a:latin typeface="Lora" pitchFamily="2" charset="0"/>
                <a:hlinkClick r:id="rId5"/>
              </a:rPr>
              <a:t>machine translation</a:t>
            </a:r>
            <a:r>
              <a:rPr lang="en-GB" b="0" i="0" u="none" strike="noStrike" baseline="30000" dirty="0">
                <a:solidFill>
                  <a:srgbClr val="1559B5"/>
                </a:solidFill>
                <a:effectLst/>
                <a:latin typeface="Lora" pitchFamily="2" charset="0"/>
                <a:hlinkClick r:id="rId6"/>
              </a:rPr>
              <a:t>[3]</a:t>
            </a:r>
            <a:r>
              <a:rPr lang="en-GB" b="0" i="0" dirty="0">
                <a:solidFill>
                  <a:srgbClr val="000000"/>
                </a:solidFill>
                <a:effectLst/>
                <a:latin typeface="Lora" pitchFamily="2" charset="0"/>
              </a:rPr>
              <a:t> </a:t>
            </a:r>
          </a:p>
          <a:p>
            <a:r>
              <a:rPr lang="en-GB" b="0" i="0" u="none" strike="noStrike" dirty="0">
                <a:solidFill>
                  <a:srgbClr val="1559B5"/>
                </a:solidFill>
                <a:effectLst/>
                <a:latin typeface="Lora" pitchFamily="2" charset="0"/>
                <a:hlinkClick r:id="rId7"/>
              </a:rPr>
              <a:t>natural language generation</a:t>
            </a:r>
            <a:r>
              <a:rPr lang="en-GB" u="none" strike="noStrike" dirty="0">
                <a:solidFill>
                  <a:srgbClr val="000000"/>
                </a:solidFill>
                <a:latin typeface="Lora" pitchFamily="2" charset="0"/>
              </a:rPr>
              <a:t>; </a:t>
            </a:r>
          </a:p>
          <a:p>
            <a:r>
              <a:rPr lang="en-GB" b="0" i="0" u="none" strike="noStrike" dirty="0">
                <a:solidFill>
                  <a:srgbClr val="1559B5"/>
                </a:solidFill>
                <a:effectLst/>
                <a:latin typeface="Lora" pitchFamily="2" charset="0"/>
                <a:hlinkClick r:id="rId8"/>
              </a:rPr>
              <a:t>handwriting recognition</a:t>
            </a:r>
            <a:r>
              <a:rPr lang="en-GB" b="0" i="0" dirty="0">
                <a:solidFill>
                  <a:srgbClr val="000000"/>
                </a:solidFill>
                <a:effectLst/>
                <a:latin typeface="Lora" pitchFamily="2" charset="0"/>
              </a:rPr>
              <a:t>,</a:t>
            </a:r>
            <a:r>
              <a:rPr lang="en-GB" b="0" i="0" u="none" strike="noStrike" baseline="30000" dirty="0">
                <a:solidFill>
                  <a:srgbClr val="1559B5"/>
                </a:solidFill>
                <a:effectLst/>
                <a:latin typeface="Lora" pitchFamily="2" charset="0"/>
                <a:hlinkClick r:id="rId9"/>
              </a:rPr>
              <a:t>[4]</a:t>
            </a:r>
            <a:r>
              <a:rPr lang="en-GB" b="0" i="0" dirty="0">
                <a:solidFill>
                  <a:srgbClr val="000000"/>
                </a:solidFill>
                <a:effectLst/>
                <a:latin typeface="Lora" pitchFamily="2" charset="0"/>
              </a:rPr>
              <a:t> </a:t>
            </a:r>
          </a:p>
          <a:p>
            <a:r>
              <a:rPr lang="en-GB" b="0" i="0" u="none" strike="noStrike" dirty="0">
                <a:solidFill>
                  <a:srgbClr val="1559B5"/>
                </a:solidFill>
                <a:effectLst/>
                <a:latin typeface="Lora" pitchFamily="2" charset="0"/>
                <a:hlinkClick r:id="rId10"/>
              </a:rPr>
              <a:t>grammar induction</a:t>
            </a:r>
            <a:r>
              <a:rPr lang="en-GB" b="0" i="0" dirty="0">
                <a:solidFill>
                  <a:srgbClr val="000000"/>
                </a:solidFill>
                <a:effectLst/>
                <a:latin typeface="Lora" pitchFamily="2" charset="0"/>
              </a:rPr>
              <a:t>,</a:t>
            </a:r>
            <a:r>
              <a:rPr lang="en-GB" b="0" i="0" u="none" strike="noStrike" baseline="30000" dirty="0">
                <a:solidFill>
                  <a:srgbClr val="1559B5"/>
                </a:solidFill>
                <a:effectLst/>
                <a:latin typeface="Lora" pitchFamily="2" charset="0"/>
                <a:hlinkClick r:id="rId11"/>
              </a:rPr>
              <a:t>[5]</a:t>
            </a:r>
            <a:r>
              <a:rPr lang="en-GB" b="0" i="0" dirty="0">
                <a:solidFill>
                  <a:srgbClr val="000000"/>
                </a:solidFill>
                <a:effectLst/>
                <a:latin typeface="Lora" pitchFamily="2" charset="0"/>
              </a:rPr>
              <a:t> </a:t>
            </a:r>
          </a:p>
          <a:p>
            <a:r>
              <a:rPr lang="en-GB" b="0" i="0" u="none" strike="noStrike" dirty="0">
                <a:solidFill>
                  <a:srgbClr val="1559B5"/>
                </a:solidFill>
                <a:effectLst/>
                <a:latin typeface="Lora" pitchFamily="2" charset="0"/>
                <a:hlinkClick r:id="rId12"/>
              </a:rPr>
              <a:t>information retrieval</a:t>
            </a:r>
            <a:r>
              <a:rPr lang="en-GB" b="0" i="0" dirty="0">
                <a:solidFill>
                  <a:srgbClr val="000000"/>
                </a:solidFill>
                <a:effectLst/>
                <a:latin typeface="Lora" pitchFamily="2" charset="0"/>
              </a:rPr>
              <a:t>,</a:t>
            </a:r>
            <a:r>
              <a:rPr lang="en-GB" b="0" i="0" u="none" strike="noStrike" baseline="30000" dirty="0">
                <a:solidFill>
                  <a:srgbClr val="1559B5"/>
                </a:solidFill>
                <a:effectLst/>
                <a:latin typeface="Lora" pitchFamily="2" charset="0"/>
                <a:hlinkClick r:id="rId13"/>
              </a:rPr>
              <a:t>[6]</a:t>
            </a:r>
            <a:r>
              <a:rPr lang="en-GB" b="0" i="0" u="none" strike="noStrike" baseline="30000" dirty="0">
                <a:solidFill>
                  <a:srgbClr val="1559B5"/>
                </a:solidFill>
                <a:effectLst/>
                <a:latin typeface="Lora" pitchFamily="2" charset="0"/>
                <a:hlinkClick r:id="rId14"/>
              </a:rPr>
              <a:t>[7]</a:t>
            </a:r>
            <a:r>
              <a:rPr lang="en-GB" b="0" i="0" dirty="0">
                <a:solidFill>
                  <a:srgbClr val="000000"/>
                </a:solidFill>
                <a:effectLst/>
                <a:latin typeface="Lora" pitchFamily="2" charset="0"/>
              </a:rPr>
              <a:t> </a:t>
            </a:r>
            <a:endParaRPr lang="en-GB" dirty="0"/>
          </a:p>
          <a:p>
            <a:endParaRPr lang="en-GB" dirty="0"/>
          </a:p>
        </p:txBody>
      </p:sp>
      <p:sp>
        <p:nvSpPr>
          <p:cNvPr id="4" name="Footer Placeholder 3">
            <a:extLst>
              <a:ext uri="{FF2B5EF4-FFF2-40B4-BE49-F238E27FC236}">
                <a16:creationId xmlns:a16="http://schemas.microsoft.com/office/drawing/2014/main" id="{CECE4CF5-F137-D6B2-BB05-069F77DA0C70}"/>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670938203"/>
      </p:ext>
    </p:extLst>
  </p:cSld>
  <p:clrMapOvr>
    <a:masterClrMapping/>
  </p:clrMapOvr>
  <p:transition spd="slow">
    <p:zoom dir="in"/>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9AB4-D55F-31BD-E5F8-6D1705236979}"/>
              </a:ext>
            </a:extLst>
          </p:cNvPr>
          <p:cNvSpPr>
            <a:spLocks noGrp="1"/>
          </p:cNvSpPr>
          <p:nvPr>
            <p:ph type="title"/>
          </p:nvPr>
        </p:nvSpPr>
        <p:spPr>
          <a:xfrm>
            <a:off x="1547664" y="332656"/>
            <a:ext cx="7272808" cy="685800"/>
          </a:xfrm>
        </p:spPr>
        <p:txBody>
          <a:bodyPr/>
          <a:lstStyle/>
          <a:p>
            <a:r>
              <a:rPr lang="en-GB" dirty="0"/>
              <a:t>LLM (Large Language model)</a:t>
            </a:r>
          </a:p>
        </p:txBody>
      </p:sp>
      <p:sp>
        <p:nvSpPr>
          <p:cNvPr id="3" name="Content Placeholder 2">
            <a:extLst>
              <a:ext uri="{FF2B5EF4-FFF2-40B4-BE49-F238E27FC236}">
                <a16:creationId xmlns:a16="http://schemas.microsoft.com/office/drawing/2014/main" id="{82E4510A-CBA2-2827-B3AF-45C13BA7E016}"/>
              </a:ext>
            </a:extLst>
          </p:cNvPr>
          <p:cNvSpPr>
            <a:spLocks noGrp="1"/>
          </p:cNvSpPr>
          <p:nvPr>
            <p:ph idx="1"/>
          </p:nvPr>
        </p:nvSpPr>
        <p:spPr>
          <a:xfrm>
            <a:off x="395536" y="1412776"/>
            <a:ext cx="8568952" cy="4680520"/>
          </a:xfrm>
        </p:spPr>
        <p:txBody>
          <a:bodyPr/>
          <a:lstStyle/>
          <a:p>
            <a:pPr marL="0" indent="0">
              <a:buNone/>
            </a:pPr>
            <a:r>
              <a:rPr lang="en-GB" b="0" i="0" dirty="0">
                <a:solidFill>
                  <a:srgbClr val="292929"/>
                </a:solidFill>
                <a:effectLst/>
                <a:latin typeface="source-serif-pro"/>
              </a:rPr>
              <a:t>Driven by </a:t>
            </a:r>
            <a:r>
              <a:rPr lang="en-GB" b="1" i="0" dirty="0">
                <a:solidFill>
                  <a:srgbClr val="292929"/>
                </a:solidFill>
                <a:effectLst/>
                <a:latin typeface="sohne"/>
                <a:hlinkClick r:id="rId2"/>
              </a:rPr>
              <a:t>The scaling laws of large models</a:t>
            </a:r>
            <a:r>
              <a:rPr lang="en-GB" b="1" i="0" dirty="0">
                <a:solidFill>
                  <a:srgbClr val="292929"/>
                </a:solidFill>
                <a:effectLst/>
                <a:latin typeface="sohne"/>
              </a:rPr>
              <a:t>,</a:t>
            </a:r>
            <a:r>
              <a:rPr lang="en-GB" b="1" dirty="0">
                <a:solidFill>
                  <a:srgbClr val="292929"/>
                </a:solidFill>
                <a:latin typeface="sohne"/>
              </a:rPr>
              <a:t> </a:t>
            </a:r>
            <a:r>
              <a:rPr lang="en-GB" b="0" i="0" dirty="0">
                <a:solidFill>
                  <a:srgbClr val="292929"/>
                </a:solidFill>
                <a:effectLst/>
                <a:latin typeface="source-serif-pro"/>
              </a:rPr>
              <a:t>from mid-2021 to mid-2022 [company: model (size, release date)]:</a:t>
            </a:r>
          </a:p>
          <a:p>
            <a:pPr algn="l">
              <a:buFont typeface="Arial" panose="020B0604020202020204" pitchFamily="34" charset="0"/>
              <a:buChar char="•"/>
            </a:pPr>
            <a:r>
              <a:rPr lang="en-GB" sz="2000" b="0" i="0" dirty="0">
                <a:solidFill>
                  <a:srgbClr val="292929"/>
                </a:solidFill>
                <a:effectLst/>
                <a:latin typeface="source-serif-pro"/>
              </a:rPr>
              <a:t>Google: </a:t>
            </a:r>
            <a:r>
              <a:rPr lang="en-GB" sz="2000" b="0" i="0" u="sng" dirty="0" err="1">
                <a:solidFill>
                  <a:srgbClr val="292929"/>
                </a:solidFill>
                <a:effectLst/>
                <a:latin typeface="source-serif-pro"/>
                <a:hlinkClick r:id="rId3"/>
              </a:rPr>
              <a:t>LaMDA</a:t>
            </a:r>
            <a:r>
              <a:rPr lang="en-GB" sz="2000" b="0" i="0" dirty="0">
                <a:solidFill>
                  <a:srgbClr val="292929"/>
                </a:solidFill>
                <a:effectLst/>
                <a:latin typeface="source-serif-pro"/>
              </a:rPr>
              <a:t> (137B, May 2021), and </a:t>
            </a:r>
            <a:r>
              <a:rPr lang="en-GB" sz="2000" b="0" i="0" u="sng" dirty="0" err="1">
                <a:solidFill>
                  <a:srgbClr val="292929"/>
                </a:solidFill>
                <a:effectLst/>
                <a:latin typeface="source-serif-pro"/>
                <a:hlinkClick r:id="rId4"/>
              </a:rPr>
              <a:t>PaLM</a:t>
            </a:r>
            <a:r>
              <a:rPr lang="en-GB" sz="2000" b="0" i="0" dirty="0">
                <a:solidFill>
                  <a:srgbClr val="292929"/>
                </a:solidFill>
                <a:effectLst/>
                <a:latin typeface="source-serif-pro"/>
              </a:rPr>
              <a:t> (540B, Apr 2022)</a:t>
            </a:r>
          </a:p>
          <a:p>
            <a:pPr algn="l">
              <a:buFont typeface="Arial" panose="020B0604020202020204" pitchFamily="34" charset="0"/>
              <a:buChar char="•"/>
            </a:pPr>
            <a:r>
              <a:rPr lang="en-GB" sz="2000" b="0" i="0" dirty="0">
                <a:solidFill>
                  <a:srgbClr val="292929"/>
                </a:solidFill>
                <a:effectLst/>
                <a:latin typeface="source-serif-pro"/>
              </a:rPr>
              <a:t>Meta: </a:t>
            </a:r>
            <a:r>
              <a:rPr lang="en-GB" sz="2000" b="0" i="0" u="sng" dirty="0">
                <a:solidFill>
                  <a:srgbClr val="292929"/>
                </a:solidFill>
                <a:effectLst/>
                <a:latin typeface="source-serif-pro"/>
                <a:hlinkClick r:id="rId5"/>
              </a:rPr>
              <a:t>OPT</a:t>
            </a:r>
            <a:r>
              <a:rPr lang="en-GB" sz="2000" b="0" i="0" dirty="0">
                <a:solidFill>
                  <a:srgbClr val="292929"/>
                </a:solidFill>
                <a:effectLst/>
                <a:latin typeface="source-serif-pro"/>
              </a:rPr>
              <a:t> (175B, May 2022), and </a:t>
            </a:r>
            <a:r>
              <a:rPr lang="en-GB" sz="2000" b="0" i="0" u="sng" dirty="0" err="1">
                <a:solidFill>
                  <a:srgbClr val="292929"/>
                </a:solidFill>
                <a:effectLst/>
                <a:latin typeface="source-serif-pro"/>
                <a:hlinkClick r:id="rId6"/>
              </a:rPr>
              <a:t>BlenderBot</a:t>
            </a:r>
            <a:r>
              <a:rPr lang="en-GB" sz="2000" b="0" i="0" u="sng" dirty="0">
                <a:solidFill>
                  <a:srgbClr val="292929"/>
                </a:solidFill>
                <a:effectLst/>
                <a:latin typeface="source-serif-pro"/>
                <a:hlinkClick r:id="rId6"/>
              </a:rPr>
              <a:t> 3</a:t>
            </a:r>
            <a:r>
              <a:rPr lang="en-GB" sz="2000" b="0" i="0" dirty="0">
                <a:solidFill>
                  <a:srgbClr val="292929"/>
                </a:solidFill>
                <a:effectLst/>
                <a:latin typeface="source-serif-pro"/>
              </a:rPr>
              <a:t> (175B, Aug 2022)</a:t>
            </a:r>
          </a:p>
          <a:p>
            <a:pPr algn="l">
              <a:buFont typeface="Arial" panose="020B0604020202020204" pitchFamily="34" charset="0"/>
              <a:buChar char="•"/>
            </a:pPr>
            <a:r>
              <a:rPr lang="en-GB" sz="2000" b="0" i="0" dirty="0">
                <a:solidFill>
                  <a:srgbClr val="292929"/>
                </a:solidFill>
                <a:effectLst/>
                <a:latin typeface="source-serif-pro"/>
              </a:rPr>
              <a:t>DeepMind: </a:t>
            </a:r>
            <a:r>
              <a:rPr lang="en-GB" sz="2000" b="0" i="0" u="sng" dirty="0">
                <a:solidFill>
                  <a:srgbClr val="292929"/>
                </a:solidFill>
                <a:effectLst/>
                <a:latin typeface="source-serif-pro"/>
                <a:hlinkClick r:id="rId7"/>
              </a:rPr>
              <a:t>Gopher</a:t>
            </a:r>
            <a:r>
              <a:rPr lang="en-GB" sz="2000" b="0" i="0" dirty="0">
                <a:solidFill>
                  <a:srgbClr val="292929"/>
                </a:solidFill>
                <a:effectLst/>
                <a:latin typeface="source-serif-pro"/>
              </a:rPr>
              <a:t> (280B, Dec 2021), and </a:t>
            </a:r>
            <a:r>
              <a:rPr lang="en-GB" sz="2000" b="0" i="0" u="sng" dirty="0">
                <a:solidFill>
                  <a:srgbClr val="292929"/>
                </a:solidFill>
                <a:effectLst/>
                <a:latin typeface="source-serif-pro"/>
                <a:hlinkClick r:id="rId8"/>
              </a:rPr>
              <a:t>Chinchilla</a:t>
            </a:r>
            <a:r>
              <a:rPr lang="en-GB" sz="2000" b="0" i="0" dirty="0">
                <a:solidFill>
                  <a:srgbClr val="292929"/>
                </a:solidFill>
                <a:effectLst/>
                <a:latin typeface="source-serif-pro"/>
              </a:rPr>
              <a:t> (70B, Apr 2022)</a:t>
            </a:r>
          </a:p>
          <a:p>
            <a:pPr algn="l">
              <a:buFont typeface="Arial" panose="020B0604020202020204" pitchFamily="34" charset="0"/>
              <a:buChar char="•"/>
            </a:pPr>
            <a:r>
              <a:rPr lang="en-GB" sz="2000" b="0" i="0" dirty="0">
                <a:solidFill>
                  <a:srgbClr val="292929"/>
                </a:solidFill>
                <a:effectLst/>
                <a:latin typeface="source-serif-pro"/>
              </a:rPr>
              <a:t>Microsoft-Nvidia: </a:t>
            </a:r>
            <a:r>
              <a:rPr lang="en-GB" sz="2000" b="0" i="0" u="sng" dirty="0">
                <a:solidFill>
                  <a:srgbClr val="292929"/>
                </a:solidFill>
                <a:effectLst/>
                <a:latin typeface="source-serif-pro"/>
                <a:hlinkClick r:id="rId9"/>
              </a:rPr>
              <a:t>MT-NLG</a:t>
            </a:r>
            <a:r>
              <a:rPr lang="en-GB" sz="2000" b="0" i="0" dirty="0">
                <a:solidFill>
                  <a:srgbClr val="292929"/>
                </a:solidFill>
                <a:effectLst/>
                <a:latin typeface="source-serif-pro"/>
              </a:rPr>
              <a:t> (530B, Oct 2021)</a:t>
            </a:r>
          </a:p>
          <a:p>
            <a:pPr algn="l">
              <a:buFont typeface="Arial" panose="020B0604020202020204" pitchFamily="34" charset="0"/>
              <a:buChar char="•"/>
            </a:pPr>
            <a:r>
              <a:rPr lang="en-GB" sz="2000" b="0" i="0" dirty="0" err="1">
                <a:solidFill>
                  <a:srgbClr val="292929"/>
                </a:solidFill>
                <a:effectLst/>
                <a:latin typeface="source-serif-pro"/>
              </a:rPr>
              <a:t>BigScience</a:t>
            </a:r>
            <a:r>
              <a:rPr lang="en-GB" sz="2000" b="0" i="0" dirty="0">
                <a:solidFill>
                  <a:srgbClr val="292929"/>
                </a:solidFill>
                <a:effectLst/>
                <a:latin typeface="source-serif-pro"/>
              </a:rPr>
              <a:t>: </a:t>
            </a:r>
            <a:r>
              <a:rPr lang="en-GB" sz="2000" b="0" i="0" u="sng" dirty="0">
                <a:solidFill>
                  <a:srgbClr val="292929"/>
                </a:solidFill>
                <a:effectLst/>
                <a:latin typeface="source-serif-pro"/>
                <a:hlinkClick r:id="rId10"/>
              </a:rPr>
              <a:t>BLOOM</a:t>
            </a:r>
            <a:r>
              <a:rPr lang="en-GB" sz="2000" b="0" i="0" dirty="0">
                <a:solidFill>
                  <a:srgbClr val="292929"/>
                </a:solidFill>
                <a:effectLst/>
                <a:latin typeface="source-serif-pro"/>
              </a:rPr>
              <a:t> (176B, June 2022)</a:t>
            </a:r>
          </a:p>
          <a:p>
            <a:pPr algn="l">
              <a:buFont typeface="Arial" panose="020B0604020202020204" pitchFamily="34" charset="0"/>
              <a:buChar char="•"/>
            </a:pPr>
            <a:r>
              <a:rPr lang="en-GB" sz="2000" b="0" i="0" dirty="0">
                <a:solidFill>
                  <a:srgbClr val="292929"/>
                </a:solidFill>
                <a:effectLst/>
                <a:latin typeface="source-serif-pro"/>
              </a:rPr>
              <a:t>Baidu: </a:t>
            </a:r>
            <a:r>
              <a:rPr lang="en-GB" sz="2000" b="0" i="0" u="sng" dirty="0">
                <a:solidFill>
                  <a:srgbClr val="292929"/>
                </a:solidFill>
                <a:effectLst/>
                <a:latin typeface="source-serif-pro"/>
                <a:hlinkClick r:id="rId11"/>
              </a:rPr>
              <a:t>PCL-BAIDU </a:t>
            </a:r>
            <a:r>
              <a:rPr lang="en-GB" sz="2000" b="0" i="0" u="sng" dirty="0" err="1">
                <a:solidFill>
                  <a:srgbClr val="292929"/>
                </a:solidFill>
                <a:effectLst/>
                <a:latin typeface="source-serif-pro"/>
                <a:hlinkClick r:id="rId11"/>
              </a:rPr>
              <a:t>Wenxin</a:t>
            </a:r>
            <a:r>
              <a:rPr lang="en-GB" sz="2000" b="0" i="0" dirty="0">
                <a:solidFill>
                  <a:srgbClr val="292929"/>
                </a:solidFill>
                <a:effectLst/>
                <a:latin typeface="source-serif-pro"/>
              </a:rPr>
              <a:t> (260B, Dec 2021)</a:t>
            </a:r>
          </a:p>
          <a:p>
            <a:pPr algn="l">
              <a:buFont typeface="Arial" panose="020B0604020202020204" pitchFamily="34" charset="0"/>
              <a:buChar char="•"/>
            </a:pPr>
            <a:r>
              <a:rPr lang="en-GB" sz="2000" b="0" i="0" dirty="0">
                <a:solidFill>
                  <a:srgbClr val="292929"/>
                </a:solidFill>
                <a:effectLst/>
                <a:latin typeface="source-serif-pro"/>
              </a:rPr>
              <a:t>Yandex: </a:t>
            </a:r>
            <a:r>
              <a:rPr lang="en-GB" sz="2000" b="0" i="0" u="sng" dirty="0" err="1">
                <a:solidFill>
                  <a:srgbClr val="292929"/>
                </a:solidFill>
                <a:effectLst/>
                <a:latin typeface="source-serif-pro"/>
                <a:hlinkClick r:id="rId12"/>
              </a:rPr>
              <a:t>YaLM</a:t>
            </a:r>
            <a:r>
              <a:rPr lang="en-GB" sz="2000" b="0" i="0" dirty="0">
                <a:solidFill>
                  <a:srgbClr val="292929"/>
                </a:solidFill>
                <a:effectLst/>
                <a:latin typeface="source-serif-pro"/>
              </a:rPr>
              <a:t> (100B, June 2022)</a:t>
            </a:r>
          </a:p>
          <a:p>
            <a:pPr algn="l">
              <a:buFont typeface="Arial" panose="020B0604020202020204" pitchFamily="34" charset="0"/>
              <a:buChar char="•"/>
            </a:pPr>
            <a:r>
              <a:rPr lang="en-GB" sz="2000" b="0" i="0" dirty="0">
                <a:solidFill>
                  <a:srgbClr val="292929"/>
                </a:solidFill>
                <a:effectLst/>
                <a:latin typeface="source-serif-pro"/>
              </a:rPr>
              <a:t>Tsinghua: </a:t>
            </a:r>
            <a:r>
              <a:rPr lang="en-GB" sz="2000" b="0" i="0" u="sng" dirty="0">
                <a:solidFill>
                  <a:srgbClr val="292929"/>
                </a:solidFill>
                <a:effectLst/>
                <a:latin typeface="source-serif-pro"/>
                <a:hlinkClick r:id="rId13"/>
              </a:rPr>
              <a:t>GLM</a:t>
            </a:r>
            <a:r>
              <a:rPr lang="en-GB" sz="2000" b="0" i="0" dirty="0">
                <a:solidFill>
                  <a:srgbClr val="292929"/>
                </a:solidFill>
                <a:effectLst/>
                <a:latin typeface="source-serif-pro"/>
              </a:rPr>
              <a:t> (130B, July 2022)</a:t>
            </a:r>
          </a:p>
          <a:p>
            <a:pPr algn="l">
              <a:buFont typeface="Arial" panose="020B0604020202020204" pitchFamily="34" charset="0"/>
              <a:buChar char="•"/>
            </a:pPr>
            <a:r>
              <a:rPr lang="en-GB" sz="2000" b="0" i="0" dirty="0">
                <a:solidFill>
                  <a:srgbClr val="292929"/>
                </a:solidFill>
                <a:effectLst/>
                <a:latin typeface="source-serif-pro"/>
              </a:rPr>
              <a:t>AI21 labs: </a:t>
            </a:r>
            <a:r>
              <a:rPr lang="en-GB" sz="2000" b="0" i="0" u="sng" dirty="0">
                <a:solidFill>
                  <a:srgbClr val="292929"/>
                </a:solidFill>
                <a:effectLst/>
                <a:latin typeface="source-serif-pro"/>
                <a:hlinkClick r:id="rId14"/>
              </a:rPr>
              <a:t>Jurassic-1</a:t>
            </a:r>
            <a:r>
              <a:rPr lang="en-GB" sz="2000" b="0" i="0" dirty="0">
                <a:solidFill>
                  <a:srgbClr val="292929"/>
                </a:solidFill>
                <a:effectLst/>
                <a:latin typeface="source-serif-pro"/>
              </a:rPr>
              <a:t> (178B, Aug 2021)</a:t>
            </a:r>
          </a:p>
          <a:p>
            <a:pPr algn="l">
              <a:buFont typeface="Arial" panose="020B0604020202020204" pitchFamily="34" charset="0"/>
              <a:buChar char="•"/>
            </a:pPr>
            <a:r>
              <a:rPr lang="en-GB" sz="2000" b="0" i="0" dirty="0">
                <a:solidFill>
                  <a:srgbClr val="292929"/>
                </a:solidFill>
                <a:effectLst/>
                <a:latin typeface="source-serif-pro"/>
              </a:rPr>
              <a:t>Aleph Alpha: </a:t>
            </a:r>
            <a:r>
              <a:rPr lang="en-GB" sz="2000" b="0" i="0" u="sng" dirty="0">
                <a:solidFill>
                  <a:srgbClr val="292929"/>
                </a:solidFill>
                <a:effectLst/>
                <a:latin typeface="source-serif-pro"/>
                <a:hlinkClick r:id="rId15"/>
              </a:rPr>
              <a:t>Luminous</a:t>
            </a:r>
            <a:r>
              <a:rPr lang="en-GB" sz="2000" b="0" i="0" dirty="0">
                <a:solidFill>
                  <a:srgbClr val="292929"/>
                </a:solidFill>
                <a:effectLst/>
                <a:latin typeface="source-serif-pro"/>
              </a:rPr>
              <a:t> (200B, Nov 2021)</a:t>
            </a:r>
          </a:p>
          <a:p>
            <a:endParaRPr lang="en-GB" dirty="0"/>
          </a:p>
        </p:txBody>
      </p:sp>
      <p:sp>
        <p:nvSpPr>
          <p:cNvPr id="4" name="Footer Placeholder 3">
            <a:extLst>
              <a:ext uri="{FF2B5EF4-FFF2-40B4-BE49-F238E27FC236}">
                <a16:creationId xmlns:a16="http://schemas.microsoft.com/office/drawing/2014/main" id="{A9A6F782-B113-FCCC-3F58-7857FD015538}"/>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1435351830"/>
      </p:ext>
    </p:extLst>
  </p:cSld>
  <p:clrMapOvr>
    <a:masterClrMapping/>
  </p:clrMapOvr>
  <p:transition spd="slow">
    <p:zoom dir="in"/>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90D3-FDF2-2B72-AAEB-51B47A600FF9}"/>
              </a:ext>
            </a:extLst>
          </p:cNvPr>
          <p:cNvSpPr>
            <a:spLocks noGrp="1"/>
          </p:cNvSpPr>
          <p:nvPr>
            <p:ph type="title"/>
          </p:nvPr>
        </p:nvSpPr>
        <p:spPr/>
        <p:txBody>
          <a:bodyPr/>
          <a:lstStyle/>
          <a:p>
            <a:r>
              <a:rPr lang="en-GB" dirty="0"/>
              <a:t>LLM landscape</a:t>
            </a:r>
          </a:p>
        </p:txBody>
      </p:sp>
      <p:pic>
        <p:nvPicPr>
          <p:cNvPr id="5" name="Content Placeholder 4">
            <a:extLst>
              <a:ext uri="{FF2B5EF4-FFF2-40B4-BE49-F238E27FC236}">
                <a16:creationId xmlns:a16="http://schemas.microsoft.com/office/drawing/2014/main" id="{E820CB1B-FFC4-A72D-B466-317121065C03}"/>
              </a:ext>
            </a:extLst>
          </p:cNvPr>
          <p:cNvPicPr>
            <a:picLocks noGrp="1" noChangeAspect="1"/>
          </p:cNvPicPr>
          <p:nvPr>
            <p:ph idx="1"/>
          </p:nvPr>
        </p:nvPicPr>
        <p:blipFill>
          <a:blip r:embed="rId2"/>
          <a:stretch>
            <a:fillRect/>
          </a:stretch>
        </p:blipFill>
        <p:spPr>
          <a:xfrm>
            <a:off x="957130" y="1525388"/>
            <a:ext cx="7653470" cy="4305077"/>
          </a:xfrm>
          <a:prstGeom prst="rect">
            <a:avLst/>
          </a:prstGeom>
        </p:spPr>
      </p:pic>
      <p:sp>
        <p:nvSpPr>
          <p:cNvPr id="4" name="Footer Placeholder 3">
            <a:extLst>
              <a:ext uri="{FF2B5EF4-FFF2-40B4-BE49-F238E27FC236}">
                <a16:creationId xmlns:a16="http://schemas.microsoft.com/office/drawing/2014/main" id="{15CB6436-49EA-73C3-0CA7-BC7F5FAD19FD}"/>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2292744407"/>
      </p:ext>
    </p:extLst>
  </p:cSld>
  <p:clrMapOvr>
    <a:masterClrMapping/>
  </p:clrMapOvr>
  <p:transition spd="slow">
    <p:zoom dir="in"/>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E8188-8F03-C11E-DABE-5BDD81C52E88}"/>
              </a:ext>
            </a:extLst>
          </p:cNvPr>
          <p:cNvSpPr>
            <a:spLocks noGrp="1"/>
          </p:cNvSpPr>
          <p:nvPr>
            <p:ph type="title"/>
          </p:nvPr>
        </p:nvSpPr>
        <p:spPr/>
        <p:txBody>
          <a:bodyPr/>
          <a:lstStyle/>
          <a:p>
            <a:r>
              <a:rPr lang="en-GB" dirty="0"/>
              <a:t>Readings </a:t>
            </a:r>
          </a:p>
        </p:txBody>
      </p:sp>
      <p:sp>
        <p:nvSpPr>
          <p:cNvPr id="3" name="Content Placeholder 2">
            <a:extLst>
              <a:ext uri="{FF2B5EF4-FFF2-40B4-BE49-F238E27FC236}">
                <a16:creationId xmlns:a16="http://schemas.microsoft.com/office/drawing/2014/main" id="{177EB73D-627B-FF37-CC9C-BCA5BA29783B}"/>
              </a:ext>
            </a:extLst>
          </p:cNvPr>
          <p:cNvSpPr>
            <a:spLocks noGrp="1"/>
          </p:cNvSpPr>
          <p:nvPr>
            <p:ph idx="1"/>
          </p:nvPr>
        </p:nvSpPr>
        <p:spPr/>
        <p:txBody>
          <a:bodyPr/>
          <a:lstStyle/>
          <a:p>
            <a:r>
              <a:rPr lang="en-GB" dirty="0">
                <a:hlinkClick r:id="rId2"/>
              </a:rPr>
              <a:t>https://jalammar.github.io/illustrated-word2vec/</a:t>
            </a:r>
            <a:endParaRPr lang="en-GB" dirty="0"/>
          </a:p>
          <a:p>
            <a:r>
              <a:rPr lang="en-GB" dirty="0">
                <a:hlinkClick r:id="rId3"/>
              </a:rPr>
              <a:t>https://www.youtube.com/watch?v=NAihcvDGaP8</a:t>
            </a:r>
            <a:endParaRPr lang="en-GB" dirty="0"/>
          </a:p>
          <a:p>
            <a:r>
              <a:rPr lang="en-GB" dirty="0">
                <a:hlinkClick r:id="rId4"/>
              </a:rPr>
              <a:t>https://albertoromgar.medium.com/ultra-large-ai-models-are-over-c7b5fc007d0a</a:t>
            </a:r>
            <a:endParaRPr lang="en-GB" dirty="0"/>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FEB75721-214B-6467-3182-DF226B180DAD}"/>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443804259"/>
      </p:ext>
    </p:extLst>
  </p:cSld>
  <p:clrMapOvr>
    <a:masterClrMapping/>
  </p:clrMapOvr>
  <p:transition spd="slow">
    <p:zoom dir="in"/>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287D-440A-7B00-0C4F-B9BAB917CCDC}"/>
              </a:ext>
            </a:extLst>
          </p:cNvPr>
          <p:cNvSpPr>
            <a:spLocks noGrp="1"/>
          </p:cNvSpPr>
          <p:nvPr>
            <p:ph type="title"/>
          </p:nvPr>
        </p:nvSpPr>
        <p:spPr/>
        <p:txBody>
          <a:bodyPr/>
          <a:lstStyle/>
          <a:p>
            <a:r>
              <a:rPr lang="en-GB" dirty="0"/>
              <a:t>The last of language model</a:t>
            </a:r>
          </a:p>
        </p:txBody>
      </p:sp>
      <p:sp>
        <p:nvSpPr>
          <p:cNvPr id="3" name="Content Placeholder 2">
            <a:extLst>
              <a:ext uri="{FF2B5EF4-FFF2-40B4-BE49-F238E27FC236}">
                <a16:creationId xmlns:a16="http://schemas.microsoft.com/office/drawing/2014/main" id="{F71A6021-7F01-6D05-5B2D-D082B9FCB1C1}"/>
              </a:ext>
            </a:extLst>
          </p:cNvPr>
          <p:cNvSpPr>
            <a:spLocks noGrp="1"/>
          </p:cNvSpPr>
          <p:nvPr>
            <p:ph idx="1"/>
          </p:nvPr>
        </p:nvSpPr>
        <p:spPr>
          <a:xfrm>
            <a:off x="395536" y="1556792"/>
            <a:ext cx="8215064" cy="1368152"/>
          </a:xfrm>
        </p:spPr>
        <p:txBody>
          <a:bodyPr/>
          <a:lstStyle/>
          <a:p>
            <a:r>
              <a:rPr lang="en-GB" dirty="0"/>
              <a:t>Google </a:t>
            </a:r>
            <a:r>
              <a:rPr lang="en-GB" dirty="0" err="1"/>
              <a:t>LaMDA</a:t>
            </a:r>
            <a:endParaRPr lang="en-GB" dirty="0"/>
          </a:p>
          <a:p>
            <a:endParaRPr lang="en-GB" dirty="0"/>
          </a:p>
          <a:p>
            <a:endParaRPr lang="en-GB" dirty="0"/>
          </a:p>
          <a:p>
            <a:endParaRPr lang="en-GB" dirty="0"/>
          </a:p>
          <a:p>
            <a:r>
              <a:rPr lang="en-GB" dirty="0">
                <a:hlinkClick r:id="rId2"/>
              </a:rPr>
              <a:t>https://www.youtube.com/watch?v=NAihcvDGaP8</a:t>
            </a:r>
            <a:endParaRPr lang="en-GB" dirty="0"/>
          </a:p>
          <a:p>
            <a:endParaRPr lang="en-GB" dirty="0"/>
          </a:p>
        </p:txBody>
      </p:sp>
      <p:sp>
        <p:nvSpPr>
          <p:cNvPr id="4" name="Footer Placeholder 3">
            <a:extLst>
              <a:ext uri="{FF2B5EF4-FFF2-40B4-BE49-F238E27FC236}">
                <a16:creationId xmlns:a16="http://schemas.microsoft.com/office/drawing/2014/main" id="{3D7DB7F4-16E8-9D0D-FB00-15620FE13E3E}"/>
              </a:ext>
            </a:extLst>
          </p:cNvPr>
          <p:cNvSpPr>
            <a:spLocks noGrp="1"/>
          </p:cNvSpPr>
          <p:nvPr>
            <p:ph type="ftr" sz="quarter" idx="11"/>
          </p:nvPr>
        </p:nvSpPr>
        <p:spPr/>
        <p:txBody>
          <a:bodyPr/>
          <a:lstStyle/>
          <a:p>
            <a:pPr algn="l"/>
            <a:r>
              <a:rPr lang="en-GB"/>
              <a:t>CIS041-3 Advanced Information Technology</a:t>
            </a:r>
            <a:endParaRPr lang="en-US" dirty="0"/>
          </a:p>
        </p:txBody>
      </p:sp>
      <p:sp>
        <p:nvSpPr>
          <p:cNvPr id="6" name="TextBox 5">
            <a:extLst>
              <a:ext uri="{FF2B5EF4-FFF2-40B4-BE49-F238E27FC236}">
                <a16:creationId xmlns:a16="http://schemas.microsoft.com/office/drawing/2014/main" id="{695DA34A-4DD9-EAB5-1F79-C4B0EEB829A1}"/>
              </a:ext>
            </a:extLst>
          </p:cNvPr>
          <p:cNvSpPr txBox="1"/>
          <p:nvPr/>
        </p:nvSpPr>
        <p:spPr>
          <a:xfrm>
            <a:off x="1016732" y="2300171"/>
            <a:ext cx="7110536" cy="769441"/>
          </a:xfrm>
          <a:prstGeom prst="rect">
            <a:avLst/>
          </a:prstGeom>
          <a:noFill/>
        </p:spPr>
        <p:txBody>
          <a:bodyPr wrap="square">
            <a:spAutoFit/>
          </a:bodyPr>
          <a:lstStyle/>
          <a:p>
            <a:r>
              <a:rPr lang="en-GB" dirty="0" err="1"/>
              <a:t>LaMDA</a:t>
            </a:r>
            <a:r>
              <a:rPr lang="en-GB" dirty="0"/>
              <a:t> | Is </a:t>
            </a:r>
            <a:r>
              <a:rPr lang="en-GB" dirty="0" err="1"/>
              <a:t>google's</a:t>
            </a:r>
            <a:r>
              <a:rPr lang="en-GB" dirty="0"/>
              <a:t> AI sentient? | Full audio conversation between Blake Lemoine and </a:t>
            </a:r>
            <a:r>
              <a:rPr lang="en-GB" dirty="0" err="1"/>
              <a:t>LaMDA</a:t>
            </a:r>
            <a:endParaRPr lang="en-GB" dirty="0"/>
          </a:p>
        </p:txBody>
      </p:sp>
    </p:spTree>
    <p:extLst>
      <p:ext uri="{BB962C8B-B14F-4D97-AF65-F5344CB8AC3E}">
        <p14:creationId xmlns:p14="http://schemas.microsoft.com/office/powerpoint/2010/main" val="2067565107"/>
      </p:ext>
    </p:extLst>
  </p:cSld>
  <p:clrMapOvr>
    <a:masterClrMapping/>
  </p:clrMapOvr>
  <p:transition spd="slow">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58D59-01F5-C5C3-EA65-AAB70A030DCF}"/>
              </a:ext>
            </a:extLst>
          </p:cNvPr>
          <p:cNvSpPr>
            <a:spLocks noGrp="1"/>
          </p:cNvSpPr>
          <p:nvPr>
            <p:ph type="title"/>
          </p:nvPr>
        </p:nvSpPr>
        <p:spPr/>
        <p:txBody>
          <a:bodyPr/>
          <a:lstStyle/>
          <a:p>
            <a:r>
              <a:rPr lang="en-GB" dirty="0"/>
              <a:t>A classical ML example - Linear Regression</a:t>
            </a:r>
          </a:p>
        </p:txBody>
      </p:sp>
      <p:sp>
        <p:nvSpPr>
          <p:cNvPr id="3" name="Content Placeholder 2">
            <a:extLst>
              <a:ext uri="{FF2B5EF4-FFF2-40B4-BE49-F238E27FC236}">
                <a16:creationId xmlns:a16="http://schemas.microsoft.com/office/drawing/2014/main" id="{1F033A43-A810-823E-740E-8B7EE9B1E6EA}"/>
              </a:ext>
            </a:extLst>
          </p:cNvPr>
          <p:cNvSpPr>
            <a:spLocks noGrp="1"/>
          </p:cNvSpPr>
          <p:nvPr>
            <p:ph idx="1"/>
          </p:nvPr>
        </p:nvSpPr>
        <p:spPr>
          <a:xfrm>
            <a:off x="323528" y="1524248"/>
            <a:ext cx="4314906" cy="4320480"/>
          </a:xfrm>
        </p:spPr>
        <p:txBody>
          <a:bodyPr/>
          <a:lstStyle/>
          <a:p>
            <a:r>
              <a:rPr lang="en-GB" b="1" i="0" dirty="0">
                <a:solidFill>
                  <a:srgbClr val="000000"/>
                </a:solidFill>
                <a:effectLst/>
                <a:latin typeface="Segoe UI" panose="020B0502040204020203" pitchFamily="34" charset="0"/>
              </a:rPr>
              <a:t>Regression: </a:t>
            </a:r>
            <a:r>
              <a:rPr lang="en-GB" sz="2000" b="0" i="0" dirty="0">
                <a:solidFill>
                  <a:srgbClr val="000000"/>
                </a:solidFill>
                <a:effectLst/>
                <a:latin typeface="Verdana" panose="020B0604030504040204" pitchFamily="34" charset="0"/>
              </a:rPr>
              <a:t>The term regression is used when you try to find the relationship between variables.</a:t>
            </a:r>
          </a:p>
          <a:p>
            <a:r>
              <a:rPr lang="en-GB" b="1" dirty="0">
                <a:solidFill>
                  <a:srgbClr val="000000"/>
                </a:solidFill>
                <a:latin typeface="Segoe UI" panose="020B0502040204020203" pitchFamily="34" charset="0"/>
              </a:rPr>
              <a:t>Linear Regression: </a:t>
            </a:r>
            <a:r>
              <a:rPr lang="en-GB" sz="2000" dirty="0">
                <a:solidFill>
                  <a:srgbClr val="000000"/>
                </a:solidFill>
                <a:latin typeface="Verdana" panose="020B0604030504040204" pitchFamily="34" charset="0"/>
              </a:rPr>
              <a:t>Linear regression uses the relationship between the data-points to draw a straight line through all them. This line can be used to predict future values.</a:t>
            </a:r>
          </a:p>
          <a:p>
            <a:endParaRPr lang="en-GB" dirty="0"/>
          </a:p>
        </p:txBody>
      </p:sp>
      <p:sp>
        <p:nvSpPr>
          <p:cNvPr id="4" name="Footer Placeholder 3">
            <a:extLst>
              <a:ext uri="{FF2B5EF4-FFF2-40B4-BE49-F238E27FC236}">
                <a16:creationId xmlns:a16="http://schemas.microsoft.com/office/drawing/2014/main" id="{86EA8BB5-24C9-DB9B-2FE6-2280372440FC}"/>
              </a:ext>
            </a:extLst>
          </p:cNvPr>
          <p:cNvSpPr>
            <a:spLocks noGrp="1"/>
          </p:cNvSpPr>
          <p:nvPr>
            <p:ph type="ftr" sz="quarter" idx="11"/>
          </p:nvPr>
        </p:nvSpPr>
        <p:spPr/>
        <p:txBody>
          <a:bodyPr/>
          <a:lstStyle/>
          <a:p>
            <a:pPr algn="l"/>
            <a:r>
              <a:rPr lang="en-GB"/>
              <a:t>CIS041-3 Advanced Information Technology</a:t>
            </a:r>
            <a:endParaRPr lang="en-US" dirty="0"/>
          </a:p>
        </p:txBody>
      </p:sp>
      <p:pic>
        <p:nvPicPr>
          <p:cNvPr id="5" name="Picture 4">
            <a:extLst>
              <a:ext uri="{FF2B5EF4-FFF2-40B4-BE49-F238E27FC236}">
                <a16:creationId xmlns:a16="http://schemas.microsoft.com/office/drawing/2014/main" id="{4E3D5ECA-AECA-B76F-1B14-7B9F47EF0BEB}"/>
              </a:ext>
            </a:extLst>
          </p:cNvPr>
          <p:cNvPicPr>
            <a:picLocks noChangeAspect="1"/>
          </p:cNvPicPr>
          <p:nvPr/>
        </p:nvPicPr>
        <p:blipFill>
          <a:blip r:embed="rId2"/>
          <a:stretch>
            <a:fillRect/>
          </a:stretch>
        </p:blipFill>
        <p:spPr>
          <a:xfrm>
            <a:off x="4427984" y="1540272"/>
            <a:ext cx="4512502" cy="3384376"/>
          </a:xfrm>
          <a:prstGeom prst="rect">
            <a:avLst/>
          </a:prstGeom>
        </p:spPr>
      </p:pic>
    </p:spTree>
    <p:extLst>
      <p:ext uri="{BB962C8B-B14F-4D97-AF65-F5344CB8AC3E}">
        <p14:creationId xmlns:p14="http://schemas.microsoft.com/office/powerpoint/2010/main" val="2947933150"/>
      </p:ext>
    </p:extLst>
  </p:cSld>
  <p:clrMapOvr>
    <a:masterClrMapping/>
  </p:clrMapOvr>
  <p:transition spd="slow">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8425-F37E-2DE8-6567-09AFFDD084DB}"/>
              </a:ext>
            </a:extLst>
          </p:cNvPr>
          <p:cNvSpPr>
            <a:spLocks noGrp="1"/>
          </p:cNvSpPr>
          <p:nvPr>
            <p:ph type="title"/>
          </p:nvPr>
        </p:nvSpPr>
        <p:spPr/>
        <p:txBody>
          <a:bodyPr/>
          <a:lstStyle/>
          <a:p>
            <a:r>
              <a:rPr lang="en-GB" dirty="0"/>
              <a:t>How to separate them?</a:t>
            </a:r>
          </a:p>
        </p:txBody>
      </p:sp>
      <p:pic>
        <p:nvPicPr>
          <p:cNvPr id="5" name="Content Placeholder 4">
            <a:extLst>
              <a:ext uri="{FF2B5EF4-FFF2-40B4-BE49-F238E27FC236}">
                <a16:creationId xmlns:a16="http://schemas.microsoft.com/office/drawing/2014/main" id="{EE5F61BA-020B-5291-1F11-BDD4AB0C9C3A}"/>
              </a:ext>
            </a:extLst>
          </p:cNvPr>
          <p:cNvPicPr>
            <a:picLocks noGrp="1" noChangeAspect="1"/>
          </p:cNvPicPr>
          <p:nvPr>
            <p:ph idx="1"/>
          </p:nvPr>
        </p:nvPicPr>
        <p:blipFill>
          <a:blip r:embed="rId2"/>
          <a:stretch>
            <a:fillRect/>
          </a:stretch>
        </p:blipFill>
        <p:spPr>
          <a:xfrm>
            <a:off x="2334530" y="1468496"/>
            <a:ext cx="6276070" cy="4176440"/>
          </a:xfrm>
          <a:prstGeom prst="rect">
            <a:avLst/>
          </a:prstGeom>
        </p:spPr>
      </p:pic>
      <p:sp>
        <p:nvSpPr>
          <p:cNvPr id="4" name="Footer Placeholder 3">
            <a:extLst>
              <a:ext uri="{FF2B5EF4-FFF2-40B4-BE49-F238E27FC236}">
                <a16:creationId xmlns:a16="http://schemas.microsoft.com/office/drawing/2014/main" id="{A04BF346-436D-44DA-EE23-EB115AA6613D}"/>
              </a:ext>
            </a:extLst>
          </p:cNvPr>
          <p:cNvSpPr>
            <a:spLocks noGrp="1"/>
          </p:cNvSpPr>
          <p:nvPr>
            <p:ph type="ftr" sz="quarter" idx="11"/>
          </p:nvPr>
        </p:nvSpPr>
        <p:spPr/>
        <p:txBody>
          <a:bodyPr/>
          <a:lstStyle/>
          <a:p>
            <a:pPr algn="l"/>
            <a:r>
              <a:rPr lang="en-GB"/>
              <a:t>CIS041-3 Advanced Information Technology</a:t>
            </a:r>
            <a:endParaRPr lang="en-US" dirty="0"/>
          </a:p>
        </p:txBody>
      </p:sp>
      <p:sp>
        <p:nvSpPr>
          <p:cNvPr id="3" name="TextBox 2">
            <a:extLst>
              <a:ext uri="{FF2B5EF4-FFF2-40B4-BE49-F238E27FC236}">
                <a16:creationId xmlns:a16="http://schemas.microsoft.com/office/drawing/2014/main" id="{E47FF8B1-93A3-96FA-C4F6-52B7D483DC76}"/>
              </a:ext>
            </a:extLst>
          </p:cNvPr>
          <p:cNvSpPr txBox="1"/>
          <p:nvPr/>
        </p:nvSpPr>
        <p:spPr>
          <a:xfrm>
            <a:off x="179512" y="1468496"/>
            <a:ext cx="1872208" cy="1477328"/>
          </a:xfrm>
          <a:prstGeom prst="rect">
            <a:avLst/>
          </a:prstGeom>
          <a:noFill/>
        </p:spPr>
        <p:txBody>
          <a:bodyPr wrap="square" rtlCol="0">
            <a:spAutoFit/>
          </a:bodyPr>
          <a:lstStyle/>
          <a:p>
            <a:r>
              <a:rPr lang="en-GB" dirty="0"/>
              <a:t>An ancient story …</a:t>
            </a:r>
          </a:p>
          <a:p>
            <a:endParaRPr lang="en-GB" dirty="0"/>
          </a:p>
          <a:p>
            <a:r>
              <a:rPr lang="en-GB" sz="1200" dirty="0"/>
              <a:t>SVM fight with devil to save his lover</a:t>
            </a:r>
          </a:p>
        </p:txBody>
      </p:sp>
    </p:spTree>
    <p:extLst>
      <p:ext uri="{BB962C8B-B14F-4D97-AF65-F5344CB8AC3E}">
        <p14:creationId xmlns:p14="http://schemas.microsoft.com/office/powerpoint/2010/main" val="1676742364"/>
      </p:ext>
    </p:extLst>
  </p:cSld>
  <p:clrMapOvr>
    <a:masterClrMapping/>
  </p:clrMapOvr>
  <p:transition spd="slow">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71B0327-DA72-54B0-692E-026398D0CA61}"/>
              </a:ext>
            </a:extLst>
          </p:cNvPr>
          <p:cNvSpPr>
            <a:spLocks noGrp="1"/>
          </p:cNvSpPr>
          <p:nvPr>
            <p:ph type="ftr" sz="quarter" idx="11"/>
          </p:nvPr>
        </p:nvSpPr>
        <p:spPr/>
        <p:txBody>
          <a:bodyPr/>
          <a:lstStyle/>
          <a:p>
            <a:pPr algn="l"/>
            <a:r>
              <a:rPr lang="en-GB"/>
              <a:t>CIS041-3 Advanced Information Technology</a:t>
            </a:r>
            <a:endParaRPr lang="en-US" dirty="0"/>
          </a:p>
        </p:txBody>
      </p:sp>
      <p:pic>
        <p:nvPicPr>
          <p:cNvPr id="9" name="Picture 8">
            <a:extLst>
              <a:ext uri="{FF2B5EF4-FFF2-40B4-BE49-F238E27FC236}">
                <a16:creationId xmlns:a16="http://schemas.microsoft.com/office/drawing/2014/main" id="{075853E2-0260-65E0-6461-BCD69DB991BA}"/>
              </a:ext>
            </a:extLst>
          </p:cNvPr>
          <p:cNvPicPr>
            <a:picLocks noChangeAspect="1"/>
          </p:cNvPicPr>
          <p:nvPr/>
        </p:nvPicPr>
        <p:blipFill>
          <a:blip r:embed="rId2"/>
          <a:stretch>
            <a:fillRect/>
          </a:stretch>
        </p:blipFill>
        <p:spPr>
          <a:xfrm>
            <a:off x="2868993" y="2852936"/>
            <a:ext cx="3264363" cy="2448272"/>
          </a:xfrm>
          <a:prstGeom prst="rect">
            <a:avLst/>
          </a:prstGeom>
        </p:spPr>
      </p:pic>
      <p:pic>
        <p:nvPicPr>
          <p:cNvPr id="1026" name="Picture 2">
            <a:extLst>
              <a:ext uri="{FF2B5EF4-FFF2-40B4-BE49-F238E27FC236}">
                <a16:creationId xmlns:a16="http://schemas.microsoft.com/office/drawing/2014/main" id="{9B50CD03-507E-A63C-2387-3B6C9B423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137" y="2852936"/>
            <a:ext cx="3292219" cy="246916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BFD5F680-24D1-19B1-DB31-B5629E5FD0F9}"/>
              </a:ext>
            </a:extLst>
          </p:cNvPr>
          <p:cNvSpPr>
            <a:spLocks noGrp="1"/>
          </p:cNvSpPr>
          <p:nvPr>
            <p:ph idx="1"/>
          </p:nvPr>
        </p:nvSpPr>
        <p:spPr>
          <a:xfrm>
            <a:off x="395536" y="1556792"/>
            <a:ext cx="8215064" cy="711522"/>
          </a:xfrm>
        </p:spPr>
        <p:txBody>
          <a:bodyPr/>
          <a:lstStyle/>
          <a:p>
            <a:r>
              <a:rPr lang="en-GB" dirty="0"/>
              <a:t>Devil ask SVM to separate them with a stick and … still works after more balls added …</a:t>
            </a:r>
          </a:p>
        </p:txBody>
      </p:sp>
      <p:sp>
        <p:nvSpPr>
          <p:cNvPr id="6" name="Title 5">
            <a:extLst>
              <a:ext uri="{FF2B5EF4-FFF2-40B4-BE49-F238E27FC236}">
                <a16:creationId xmlns:a16="http://schemas.microsoft.com/office/drawing/2014/main" id="{D2EDD2D9-B1AC-2E54-EE99-E149DA763BBD}"/>
              </a:ext>
            </a:extLst>
          </p:cNvPr>
          <p:cNvSpPr>
            <a:spLocks noGrp="1"/>
          </p:cNvSpPr>
          <p:nvPr>
            <p:ph type="title"/>
          </p:nvPr>
        </p:nvSpPr>
        <p:spPr/>
        <p:txBody>
          <a:bodyPr/>
          <a:lstStyle/>
          <a:p>
            <a:r>
              <a:rPr lang="en-GB" dirty="0"/>
              <a:t>Fight with the Devil …</a:t>
            </a:r>
          </a:p>
        </p:txBody>
      </p:sp>
    </p:spTree>
    <p:extLst>
      <p:ext uri="{BB962C8B-B14F-4D97-AF65-F5344CB8AC3E}">
        <p14:creationId xmlns:p14="http://schemas.microsoft.com/office/powerpoint/2010/main" val="2257552669"/>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SIA Presentation Template">
  <a:themeElements>
    <a:clrScheme name="NSIA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rgbClr val="EAEAEA"/>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ahoma" charset="0"/>
          </a:defRPr>
        </a:defPPr>
      </a:lstStyle>
    </a:lnDef>
  </a:objectDefaults>
  <a:extraClrSchemeLst>
    <a:extraClrScheme>
      <a:clrScheme name="NSIA Presentation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SIA Presentatio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SIA Presentation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SIA Presentation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SIA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SIA Presentatio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SIA Presentatio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SIA Presentation Template">
  <a:themeElements>
    <a:clrScheme name="NSIA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rgbClr val="EAEAEA"/>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ahoma" charset="0"/>
          </a:defRPr>
        </a:defPPr>
      </a:lstStyle>
    </a:lnDef>
  </a:objectDefaults>
  <a:extraClrSchemeLst>
    <a:extraClrScheme>
      <a:clrScheme name="NSIA Presentation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SIA Presentatio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SIA Presentation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SIA Presentation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SIA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SIA Presentatio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SIA Presentatio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57475A0A79F24CA5D55CFCBBC36D20" ma:contentTypeVersion="11" ma:contentTypeDescription="Create a new document." ma:contentTypeScope="" ma:versionID="0c65e98f4308e0a4c8a8fb9e68fc32ea">
  <xsd:schema xmlns:xsd="http://www.w3.org/2001/XMLSchema" xmlns:xs="http://www.w3.org/2001/XMLSchema" xmlns:p="http://schemas.microsoft.com/office/2006/metadata/properties" xmlns:ns3="4a99f96f-14cd-4604-a474-9aba890bf184" xmlns:ns4="d7c0ddaa-517f-42a8-bf6f-671cae6167ed" targetNamespace="http://schemas.microsoft.com/office/2006/metadata/properties" ma:root="true" ma:fieldsID="5630bdc36f68965d0e52aad5a59374c3" ns3:_="" ns4:_="">
    <xsd:import namespace="4a99f96f-14cd-4604-a474-9aba890bf184"/>
    <xsd:import namespace="d7c0ddaa-517f-42a8-bf6f-671cae6167e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99f96f-14cd-4604-a474-9aba890bf1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c0ddaa-517f-42a8-bf6f-671cae6167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68F4A1-A92B-4425-A08A-8ACFF4BC7C58}">
  <ds:schemaRefs>
    <ds:schemaRef ds:uri="http://schemas.microsoft.com/sharepoint/v3/contenttype/forms"/>
  </ds:schemaRefs>
</ds:datastoreItem>
</file>

<file path=customXml/itemProps2.xml><?xml version="1.0" encoding="utf-8"?>
<ds:datastoreItem xmlns:ds="http://schemas.openxmlformats.org/officeDocument/2006/customXml" ds:itemID="{BDA46CC5-244B-4740-AC0C-999172143E2D}">
  <ds:schemaRefs>
    <ds:schemaRef ds:uri="http://www.w3.org/XML/1998/namespace"/>
    <ds:schemaRef ds:uri="http://purl.org/dc/dcmitype/"/>
    <ds:schemaRef ds:uri="4a99f96f-14cd-4604-a474-9aba890bf184"/>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d7c0ddaa-517f-42a8-bf6f-671cae6167ed"/>
    <ds:schemaRef ds:uri="http://purl.org/dc/terms/"/>
  </ds:schemaRefs>
</ds:datastoreItem>
</file>

<file path=customXml/itemProps3.xml><?xml version="1.0" encoding="utf-8"?>
<ds:datastoreItem xmlns:ds="http://schemas.openxmlformats.org/officeDocument/2006/customXml" ds:itemID="{31942470-586D-42F2-AF1E-DA44743203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99f96f-14cd-4604-a474-9aba890bf184"/>
    <ds:schemaRef ds:uri="d7c0ddaa-517f-42a8-bf6f-671cae6167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E:\Program Files\Microsoft Office\Templates\NSIA Presentation Template.pot</Template>
  <TotalTime>17844</TotalTime>
  <Words>4855</Words>
  <Application>Microsoft Office PowerPoint</Application>
  <PresentationFormat>On-screen Show (4:3)</PresentationFormat>
  <Paragraphs>409</Paragraphs>
  <Slides>69</Slides>
  <Notes>2</Notes>
  <HiddenSlides>0</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69</vt:i4>
      </vt:variant>
    </vt:vector>
  </HeadingPairs>
  <TitlesOfParts>
    <vt:vector size="91" baseType="lpstr">
      <vt:lpstr>Adelle W01 Regular</vt:lpstr>
      <vt:lpstr>-apple-system</vt:lpstr>
      <vt:lpstr>Arial Unicode MS</vt:lpstr>
      <vt:lpstr>CG Times</vt:lpstr>
      <vt:lpstr>sohne</vt:lpstr>
      <vt:lpstr>source-serif-pro</vt:lpstr>
      <vt:lpstr>Arial</vt:lpstr>
      <vt:lpstr>Calibri</vt:lpstr>
      <vt:lpstr>Cambria</vt:lpstr>
      <vt:lpstr>Cambria Math</vt:lpstr>
      <vt:lpstr>Ebrima</vt:lpstr>
      <vt:lpstr>Georgia</vt:lpstr>
      <vt:lpstr>Helvetica</vt:lpstr>
      <vt:lpstr>Lora</vt:lpstr>
      <vt:lpstr>Open Sans</vt:lpstr>
      <vt:lpstr>Roboto</vt:lpstr>
      <vt:lpstr>Segoe UI</vt:lpstr>
      <vt:lpstr>Tahoma</vt:lpstr>
      <vt:lpstr>Times New Roman</vt:lpstr>
      <vt:lpstr>Verdana</vt:lpstr>
      <vt:lpstr>NSIA Presentation Template</vt:lpstr>
      <vt:lpstr>1_NSIA Presentation Template</vt:lpstr>
      <vt:lpstr>PowerPoint Presentation</vt:lpstr>
      <vt:lpstr>What we have learnt</vt:lpstr>
      <vt:lpstr>ML - Outline</vt:lpstr>
      <vt:lpstr>Machine learning </vt:lpstr>
      <vt:lpstr>What is Machine Learning?</vt:lpstr>
      <vt:lpstr>Wikiwand </vt:lpstr>
      <vt:lpstr>A classical ML example - Linear Regression</vt:lpstr>
      <vt:lpstr>How to separate them?</vt:lpstr>
      <vt:lpstr>Fight with the Devil …</vt:lpstr>
      <vt:lpstr>Optimization problem </vt:lpstr>
      <vt:lpstr>Support Vector Machine (SVM)</vt:lpstr>
      <vt:lpstr>Non-linear solution (Kernel)</vt:lpstr>
      <vt:lpstr>Learning as an optimization problem</vt:lpstr>
      <vt:lpstr>Loss function</vt:lpstr>
      <vt:lpstr>Loss function https://www.wikiwand.com/en/Backpropagation </vt:lpstr>
      <vt:lpstr>Loss function (error) with y</vt:lpstr>
      <vt:lpstr>Loss function (error) with y</vt:lpstr>
      <vt:lpstr>Find minimise error: Gradient descent   </vt:lpstr>
      <vt:lpstr>ML Types</vt:lpstr>
      <vt:lpstr>Learning process: (Iterative)</vt:lpstr>
      <vt:lpstr>NLP – ML as an advanced IT</vt:lpstr>
      <vt:lpstr>What is NLP?</vt:lpstr>
      <vt:lpstr>How machine learning used NLP? </vt:lpstr>
      <vt:lpstr>Word Embedding</vt:lpstr>
      <vt:lpstr>Word Embedding</vt:lpstr>
      <vt:lpstr>Word2vec</vt:lpstr>
      <vt:lpstr>Examples</vt:lpstr>
      <vt:lpstr>Examples</vt:lpstr>
      <vt:lpstr>How Word2Vec works?</vt:lpstr>
      <vt:lpstr>Two Word2vec models:  CBOW &amp; Skip-gram</vt:lpstr>
      <vt:lpstr>CBOW</vt:lpstr>
      <vt:lpstr>CBOW Neural Networks</vt:lpstr>
      <vt:lpstr>Forward Propagation</vt:lpstr>
      <vt:lpstr>Forward Propagation</vt:lpstr>
      <vt:lpstr>Learning the Weight Matrices</vt:lpstr>
      <vt:lpstr>Learning the Weight Matrices</vt:lpstr>
      <vt:lpstr>Updating the hidden-output layer weights</vt:lpstr>
      <vt:lpstr>Updating the hidden-output layer weights</vt:lpstr>
      <vt:lpstr>Updating the input-hidden layer weights</vt:lpstr>
      <vt:lpstr>Updating the input-hidden layer weights</vt:lpstr>
      <vt:lpstr>Updating the input-hidden layer weights</vt:lpstr>
      <vt:lpstr>Training CBOW with example</vt:lpstr>
      <vt:lpstr>“one-hot” encode </vt:lpstr>
      <vt:lpstr>One-hot vector issues</vt:lpstr>
      <vt:lpstr>The Neural Networks</vt:lpstr>
      <vt:lpstr>The Neural Networks</vt:lpstr>
      <vt:lpstr>Weight matrices W and W’ </vt:lpstr>
      <vt:lpstr>Training: {the, saw} -&gt; dog</vt:lpstr>
      <vt:lpstr>The training samples</vt:lpstr>
      <vt:lpstr>The output to the hidden layer</vt:lpstr>
      <vt:lpstr>The activation vector for output layer neurons </vt:lpstr>
      <vt:lpstr>The output of the output layer</vt:lpstr>
      <vt:lpstr>The probability of the target words </vt:lpstr>
      <vt:lpstr>Update W and W’ with backpropagation </vt:lpstr>
      <vt:lpstr>SKIPGRAM</vt:lpstr>
      <vt:lpstr>Language modelling</vt:lpstr>
      <vt:lpstr>The basic idea</vt:lpstr>
      <vt:lpstr>The basic idea</vt:lpstr>
      <vt:lpstr>What is a language modelling</vt:lpstr>
      <vt:lpstr>Language modelling example</vt:lpstr>
      <vt:lpstr>Language models</vt:lpstr>
      <vt:lpstr>How language model is used?</vt:lpstr>
      <vt:lpstr>A language model</vt:lpstr>
      <vt:lpstr>How Language Model is Trained?</vt:lpstr>
      <vt:lpstr>Language model applications </vt:lpstr>
      <vt:lpstr>LLM (Large Language model)</vt:lpstr>
      <vt:lpstr>LLM landscape</vt:lpstr>
      <vt:lpstr>Readings </vt:lpstr>
      <vt:lpstr>The last of language model</vt:lpstr>
    </vt:vector>
  </TitlesOfParts>
  <Manager/>
  <Company>University of Bedfordshire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Modelling and Management</dc:title>
  <dc:subject/>
  <dc:creator>Ingo Frommholz</dc:creator>
  <cp:keywords/>
  <dc:description/>
  <cp:lastModifiedBy>Gangmin Li</cp:lastModifiedBy>
  <cp:revision>340</cp:revision>
  <cp:lastPrinted>2002-04-12T08:30:10Z</cp:lastPrinted>
  <dcterms:created xsi:type="dcterms:W3CDTF">2002-04-12T08:02:31Z</dcterms:created>
  <dcterms:modified xsi:type="dcterms:W3CDTF">2022-11-03T11:44:42Z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0x010100DE57475A0A79F24CA5D55CFCBBC36D20</vt:lpwstr>
  </property>
</Properties>
</file>